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57" r:id="rId3"/>
    <p:sldId id="258" r:id="rId4"/>
    <p:sldId id="259" r:id="rId5"/>
    <p:sldId id="260" r:id="rId6"/>
    <p:sldId id="273" r:id="rId7"/>
    <p:sldId id="274" r:id="rId8"/>
    <p:sldId id="275" r:id="rId9"/>
    <p:sldId id="261" r:id="rId10"/>
    <p:sldId id="262" r:id="rId11"/>
    <p:sldId id="263" r:id="rId12"/>
    <p:sldId id="264" r:id="rId13"/>
    <p:sldId id="276" r:id="rId14"/>
    <p:sldId id="265" r:id="rId15"/>
    <p:sldId id="277" r:id="rId16"/>
    <p:sldId id="278" r:id="rId17"/>
    <p:sldId id="266" r:id="rId18"/>
    <p:sldId id="267" r:id="rId19"/>
    <p:sldId id="268" r:id="rId20"/>
    <p:sldId id="269" r:id="rId21"/>
    <p:sldId id="270" r:id="rId22"/>
    <p:sldId id="271" r:id="rId23"/>
  </p:sldIdLst>
  <p:sldSz cx="18288000" cy="10287000"/>
  <p:notesSz cx="6858000" cy="9144000"/>
  <p:embeddedFontLst>
    <p:embeddedFont>
      <p:font typeface="Agrandir" panose="020B0604020202020204" charset="0"/>
      <p:regular r:id="rId25"/>
    </p:embeddedFont>
    <p:embeddedFont>
      <p:font typeface="Agrandir Bold" panose="020B0604020202020204" charset="0"/>
      <p:regular r:id="rId26"/>
    </p:embeddedFont>
    <p:embeddedFont>
      <p:font typeface="Cambria" panose="02040503050406030204" pitchFamily="18" charset="0"/>
      <p:regular r:id="rId27"/>
      <p:bold r:id="rId28"/>
      <p:italic r:id="rId29"/>
      <p:boldItalic r:id="rId30"/>
    </p:embeddedFont>
    <p:embeddedFont>
      <p:font typeface="Horizon"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610"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F50E4A-5F9E-4B95-8C84-E989A5918ED9}" type="datetimeFigureOut">
              <a:rPr lang="en-NG" smtClean="0"/>
              <a:t>24/11/2024</a:t>
            </a:fld>
            <a:endParaRPr lang="en-N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94E84B-ED98-4354-9BBB-E31F2F7C41F4}" type="slidenum">
              <a:rPr lang="en-NG" smtClean="0"/>
              <a:t>‹#›</a:t>
            </a:fld>
            <a:endParaRPr lang="en-NG"/>
          </a:p>
        </p:txBody>
      </p:sp>
    </p:spTree>
    <p:extLst>
      <p:ext uri="{BB962C8B-B14F-4D97-AF65-F5344CB8AC3E}">
        <p14:creationId xmlns:p14="http://schemas.microsoft.com/office/powerpoint/2010/main" val="1908064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sz="1100" dirty="0"/>
          </a:p>
        </p:txBody>
      </p:sp>
      <p:sp>
        <p:nvSpPr>
          <p:cNvPr id="4" name="Slide Number Placeholder 3"/>
          <p:cNvSpPr>
            <a:spLocks noGrp="1"/>
          </p:cNvSpPr>
          <p:nvPr>
            <p:ph type="sldNum" sz="quarter" idx="5"/>
          </p:nvPr>
        </p:nvSpPr>
        <p:spPr/>
        <p:txBody>
          <a:bodyPr/>
          <a:lstStyle/>
          <a:p>
            <a:fld id="{7394E84B-ED98-4354-9BBB-E31F2F7C41F4}" type="slidenum">
              <a:rPr lang="en-NG" smtClean="0"/>
              <a:t>3</a:t>
            </a:fld>
            <a:endParaRPr lang="en-NG"/>
          </a:p>
        </p:txBody>
      </p:sp>
    </p:spTree>
    <p:extLst>
      <p:ext uri="{BB962C8B-B14F-4D97-AF65-F5344CB8AC3E}">
        <p14:creationId xmlns:p14="http://schemas.microsoft.com/office/powerpoint/2010/main" val="4036113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Slide Number Placeholder 3"/>
          <p:cNvSpPr>
            <a:spLocks noGrp="1"/>
          </p:cNvSpPr>
          <p:nvPr>
            <p:ph type="sldNum" sz="quarter" idx="5"/>
          </p:nvPr>
        </p:nvSpPr>
        <p:spPr/>
        <p:txBody>
          <a:bodyPr/>
          <a:lstStyle/>
          <a:p>
            <a:fld id="{7394E84B-ED98-4354-9BBB-E31F2F7C41F4}" type="slidenum">
              <a:rPr lang="en-NG" smtClean="0"/>
              <a:t>6</a:t>
            </a:fld>
            <a:endParaRPr lang="en-NG"/>
          </a:p>
        </p:txBody>
      </p:sp>
    </p:spTree>
    <p:extLst>
      <p:ext uri="{BB962C8B-B14F-4D97-AF65-F5344CB8AC3E}">
        <p14:creationId xmlns:p14="http://schemas.microsoft.com/office/powerpoint/2010/main" val="2385702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Slide Number Placeholder 3"/>
          <p:cNvSpPr>
            <a:spLocks noGrp="1"/>
          </p:cNvSpPr>
          <p:nvPr>
            <p:ph type="sldNum" sz="quarter" idx="5"/>
          </p:nvPr>
        </p:nvSpPr>
        <p:spPr/>
        <p:txBody>
          <a:bodyPr/>
          <a:lstStyle/>
          <a:p>
            <a:fld id="{7394E84B-ED98-4354-9BBB-E31F2F7C41F4}" type="slidenum">
              <a:rPr lang="en-NG" smtClean="0"/>
              <a:t>12</a:t>
            </a:fld>
            <a:endParaRPr lang="en-NG"/>
          </a:p>
        </p:txBody>
      </p:sp>
    </p:spTree>
    <p:extLst>
      <p:ext uri="{BB962C8B-B14F-4D97-AF65-F5344CB8AC3E}">
        <p14:creationId xmlns:p14="http://schemas.microsoft.com/office/powerpoint/2010/main" val="25243338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0.svg"/></Relationships>
</file>

<file path=ppt/slides/_rels/slide1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3.png"/><Relationship Id="rId7"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6.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8.sv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TextBox 2"/>
          <p:cNvSpPr txBox="1"/>
          <p:nvPr/>
        </p:nvSpPr>
        <p:spPr>
          <a:xfrm>
            <a:off x="13326257" y="952500"/>
            <a:ext cx="3933043" cy="438150"/>
          </a:xfrm>
          <a:prstGeom prst="rect">
            <a:avLst/>
          </a:prstGeom>
        </p:spPr>
        <p:txBody>
          <a:bodyPr lIns="0" tIns="0" rIns="0" bIns="0" rtlCol="0" anchor="t">
            <a:spAutoFit/>
          </a:bodyPr>
          <a:lstStyle/>
          <a:p>
            <a:pPr marL="0" lvl="0" indent="0" algn="r">
              <a:lnSpc>
                <a:spcPts val="2879"/>
              </a:lnSpc>
            </a:pPr>
            <a:r>
              <a:rPr lang="en-US" sz="2400">
                <a:solidFill>
                  <a:srgbClr val="FFFFFF"/>
                </a:solidFill>
                <a:latin typeface="Agrandir"/>
                <a:ea typeface="Agrandir"/>
                <a:cs typeface="Agrandir"/>
                <a:sym typeface="Agrandir"/>
              </a:rPr>
              <a:t>November 24,</a:t>
            </a:r>
            <a:r>
              <a:rPr lang="en-US" sz="2400" u="none">
                <a:solidFill>
                  <a:srgbClr val="FFFFFF"/>
                </a:solidFill>
                <a:latin typeface="Agrandir"/>
                <a:ea typeface="Agrandir"/>
                <a:cs typeface="Agrandir"/>
                <a:sym typeface="Agrandir"/>
              </a:rPr>
              <a:t> 2024</a:t>
            </a:r>
          </a:p>
        </p:txBody>
      </p:sp>
      <p:sp>
        <p:nvSpPr>
          <p:cNvPr id="3" name="TextBox 3"/>
          <p:cNvSpPr txBox="1"/>
          <p:nvPr/>
        </p:nvSpPr>
        <p:spPr>
          <a:xfrm>
            <a:off x="1028700" y="952500"/>
            <a:ext cx="3933043" cy="438150"/>
          </a:xfrm>
          <a:prstGeom prst="rect">
            <a:avLst/>
          </a:prstGeom>
        </p:spPr>
        <p:txBody>
          <a:bodyPr lIns="0" tIns="0" rIns="0" bIns="0" rtlCol="0" anchor="t">
            <a:spAutoFit/>
          </a:bodyPr>
          <a:lstStyle/>
          <a:p>
            <a:pPr marL="0" lvl="0" indent="0" algn="l">
              <a:lnSpc>
                <a:spcPts val="2879"/>
              </a:lnSpc>
            </a:pPr>
            <a:r>
              <a:rPr lang="en-US" sz="2400">
                <a:solidFill>
                  <a:srgbClr val="FFFFFF"/>
                </a:solidFill>
                <a:latin typeface="Agrandir"/>
                <a:ea typeface="Agrandir"/>
                <a:cs typeface="Agrandir"/>
                <a:sym typeface="Agrandir"/>
              </a:rPr>
              <a:t>DAELITE Compa</a:t>
            </a:r>
            <a:r>
              <a:rPr lang="en-US" sz="2400" u="none">
                <a:solidFill>
                  <a:srgbClr val="FFFFFF"/>
                </a:solidFill>
                <a:latin typeface="Agrandir"/>
                <a:ea typeface="Agrandir"/>
                <a:cs typeface="Agrandir"/>
                <a:sym typeface="Agrandir"/>
              </a:rPr>
              <a:t>ny</a:t>
            </a:r>
          </a:p>
        </p:txBody>
      </p:sp>
      <p:grpSp>
        <p:nvGrpSpPr>
          <p:cNvPr id="4" name="Group 4"/>
          <p:cNvGrpSpPr/>
          <p:nvPr/>
        </p:nvGrpSpPr>
        <p:grpSpPr>
          <a:xfrm>
            <a:off x="1456231" y="3611964"/>
            <a:ext cx="15375539" cy="2217336"/>
            <a:chOff x="0" y="-9525"/>
            <a:chExt cx="20500718" cy="5330059"/>
          </a:xfrm>
        </p:grpSpPr>
        <p:sp>
          <p:nvSpPr>
            <p:cNvPr id="5" name="TextBox 5"/>
            <p:cNvSpPr txBox="1"/>
            <p:nvPr/>
          </p:nvSpPr>
          <p:spPr>
            <a:xfrm>
              <a:off x="0" y="-9525"/>
              <a:ext cx="20500718" cy="2378429"/>
            </a:xfrm>
            <a:prstGeom prst="rect">
              <a:avLst/>
            </a:prstGeom>
          </p:spPr>
          <p:txBody>
            <a:bodyPr lIns="0" tIns="0" rIns="0" bIns="0" rtlCol="0" anchor="t">
              <a:spAutoFit/>
            </a:bodyPr>
            <a:lstStyle/>
            <a:p>
              <a:pPr algn="ctr">
                <a:lnSpc>
                  <a:spcPts val="4620"/>
                </a:lnSpc>
              </a:pPr>
              <a:r>
                <a:rPr lang="en-US" sz="4400" b="1" dirty="0">
                  <a:solidFill>
                    <a:srgbClr val="FFFFFF"/>
                  </a:solidFill>
                  <a:latin typeface="Horizon"/>
                  <a:ea typeface="Horizon"/>
                  <a:cs typeface="Horizon"/>
                  <a:sym typeface="Horizon"/>
                </a:rPr>
                <a:t>COMPREHENSIVE HOSPITAL ADMISSIONS, BILLING, AND MEDICAL CONDITIONS ANALYSIS</a:t>
              </a:r>
            </a:p>
          </p:txBody>
        </p:sp>
        <p:sp>
          <p:nvSpPr>
            <p:cNvPr id="6" name="TextBox 6"/>
            <p:cNvSpPr txBox="1"/>
            <p:nvPr/>
          </p:nvSpPr>
          <p:spPr>
            <a:xfrm>
              <a:off x="0" y="4696036"/>
              <a:ext cx="20500718" cy="624498"/>
            </a:xfrm>
            <a:prstGeom prst="rect">
              <a:avLst/>
            </a:prstGeom>
          </p:spPr>
          <p:txBody>
            <a:bodyPr lIns="0" tIns="0" rIns="0" bIns="0" rtlCol="0" anchor="t">
              <a:spAutoFit/>
            </a:bodyPr>
            <a:lstStyle/>
            <a:p>
              <a:pPr marL="0" lvl="0" indent="0" algn="ctr">
                <a:lnSpc>
                  <a:spcPts val="3500"/>
                </a:lnSpc>
                <a:spcBef>
                  <a:spcPct val="0"/>
                </a:spcBef>
              </a:pPr>
              <a:r>
                <a:rPr lang="en-US" sz="2500" b="1">
                  <a:solidFill>
                    <a:srgbClr val="FFFD47"/>
                  </a:solidFill>
                  <a:latin typeface="Agrandir Bold"/>
                  <a:ea typeface="Agrandir Bold"/>
                  <a:cs typeface="Agrandir Bold"/>
                  <a:sym typeface="Agrandir Bold"/>
                </a:rPr>
                <a:t>HEPHZIBAH REGINALD OTUENE, IBRAHEEM BOLA KAREEM, ADEKOLA FAITH</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grpSp>
        <p:nvGrpSpPr>
          <p:cNvPr id="2" name="Group 2"/>
          <p:cNvGrpSpPr/>
          <p:nvPr/>
        </p:nvGrpSpPr>
        <p:grpSpPr>
          <a:xfrm>
            <a:off x="10216642" y="2897851"/>
            <a:ext cx="881343" cy="881343"/>
            <a:chOff x="0" y="0"/>
            <a:chExt cx="1175123" cy="1175123"/>
          </a:xfrm>
        </p:grpSpPr>
        <p:grpSp>
          <p:nvGrpSpPr>
            <p:cNvPr id="3" name="Group 3"/>
            <p:cNvGrpSpPr>
              <a:grpSpLocks noChangeAspect="1"/>
            </p:cNvGrpSpPr>
            <p:nvPr/>
          </p:nvGrpSpPr>
          <p:grpSpPr>
            <a:xfrm>
              <a:off x="0" y="0"/>
              <a:ext cx="1175123" cy="1175123"/>
              <a:chOff x="-2540" y="-2540"/>
              <a:chExt cx="6355080" cy="6355080"/>
            </a:xfrm>
          </p:grpSpPr>
          <p:sp>
            <p:nvSpPr>
              <p:cNvPr id="4" name="Freeform 4"/>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57FFFF"/>
              </a:solidFill>
            </p:spPr>
          </p:sp>
        </p:grpSp>
        <p:sp>
          <p:nvSpPr>
            <p:cNvPr id="5" name="TextBox 5"/>
            <p:cNvSpPr txBox="1"/>
            <p:nvPr/>
          </p:nvSpPr>
          <p:spPr>
            <a:xfrm>
              <a:off x="366298" y="330796"/>
              <a:ext cx="442528" cy="518090"/>
            </a:xfrm>
            <a:prstGeom prst="rect">
              <a:avLst/>
            </a:prstGeom>
          </p:spPr>
          <p:txBody>
            <a:bodyPr lIns="0" tIns="0" rIns="0" bIns="0" rtlCol="0" anchor="t">
              <a:spAutoFit/>
            </a:bodyPr>
            <a:lstStyle/>
            <a:p>
              <a:pPr marL="0" lvl="0" indent="0" algn="ctr">
                <a:lnSpc>
                  <a:spcPts val="2612"/>
                </a:lnSpc>
                <a:spcBef>
                  <a:spcPct val="0"/>
                </a:spcBef>
              </a:pPr>
              <a:r>
                <a:rPr lang="en-US" sz="3600" b="1" u="none">
                  <a:solidFill>
                    <a:srgbClr val="FFFFFF"/>
                  </a:solidFill>
                  <a:latin typeface="Horizon"/>
                  <a:ea typeface="Horizon"/>
                  <a:cs typeface="Horizon"/>
                  <a:sym typeface="Horizon"/>
                </a:rPr>
                <a:t>1</a:t>
              </a:r>
            </a:p>
          </p:txBody>
        </p:sp>
      </p:grpSp>
      <p:grpSp>
        <p:nvGrpSpPr>
          <p:cNvPr id="6" name="Group 6"/>
          <p:cNvGrpSpPr/>
          <p:nvPr/>
        </p:nvGrpSpPr>
        <p:grpSpPr>
          <a:xfrm>
            <a:off x="10216642" y="5693429"/>
            <a:ext cx="881343" cy="881343"/>
            <a:chOff x="0" y="0"/>
            <a:chExt cx="1175123" cy="1175123"/>
          </a:xfrm>
        </p:grpSpPr>
        <p:grpSp>
          <p:nvGrpSpPr>
            <p:cNvPr id="7" name="Group 7"/>
            <p:cNvGrpSpPr>
              <a:grpSpLocks noChangeAspect="1"/>
            </p:cNvGrpSpPr>
            <p:nvPr/>
          </p:nvGrpSpPr>
          <p:grpSpPr>
            <a:xfrm>
              <a:off x="0" y="0"/>
              <a:ext cx="1175123" cy="1175123"/>
              <a:chOff x="-2540" y="-2540"/>
              <a:chExt cx="6355080" cy="6355080"/>
            </a:xfrm>
          </p:grpSpPr>
          <p:sp>
            <p:nvSpPr>
              <p:cNvPr id="8" name="Freeform 8"/>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19CF"/>
              </a:solidFill>
            </p:spPr>
          </p:sp>
        </p:grpSp>
        <p:sp>
          <p:nvSpPr>
            <p:cNvPr id="9" name="TextBox 9"/>
            <p:cNvSpPr txBox="1"/>
            <p:nvPr/>
          </p:nvSpPr>
          <p:spPr>
            <a:xfrm>
              <a:off x="366298" y="330796"/>
              <a:ext cx="442528" cy="518090"/>
            </a:xfrm>
            <a:prstGeom prst="rect">
              <a:avLst/>
            </a:prstGeom>
          </p:spPr>
          <p:txBody>
            <a:bodyPr lIns="0" tIns="0" rIns="0" bIns="0" rtlCol="0" anchor="t">
              <a:spAutoFit/>
            </a:bodyPr>
            <a:lstStyle/>
            <a:p>
              <a:pPr marL="0" lvl="0" indent="0" algn="ctr">
                <a:lnSpc>
                  <a:spcPts val="2612"/>
                </a:lnSpc>
                <a:spcBef>
                  <a:spcPct val="0"/>
                </a:spcBef>
              </a:pPr>
              <a:r>
                <a:rPr lang="en-US" sz="3600" b="1">
                  <a:solidFill>
                    <a:srgbClr val="FFFFFF"/>
                  </a:solidFill>
                  <a:latin typeface="Horizon"/>
                  <a:ea typeface="Horizon"/>
                  <a:cs typeface="Horizon"/>
                  <a:sym typeface="Horizon"/>
                </a:rPr>
                <a:t>2</a:t>
              </a:r>
            </a:p>
          </p:txBody>
        </p:sp>
      </p:grpSp>
      <p:grpSp>
        <p:nvGrpSpPr>
          <p:cNvPr id="14" name="Group 14"/>
          <p:cNvGrpSpPr/>
          <p:nvPr/>
        </p:nvGrpSpPr>
        <p:grpSpPr>
          <a:xfrm>
            <a:off x="13202713" y="4016364"/>
            <a:ext cx="1127254" cy="1127018"/>
            <a:chOff x="0" y="0"/>
            <a:chExt cx="1503005" cy="1502690"/>
          </a:xfrm>
        </p:grpSpPr>
        <p:sp>
          <p:nvSpPr>
            <p:cNvPr id="15" name="Freeform 15"/>
            <p:cNvSpPr/>
            <p:nvPr/>
          </p:nvSpPr>
          <p:spPr>
            <a:xfrm>
              <a:off x="0" y="0"/>
              <a:ext cx="1503005" cy="1502690"/>
            </a:xfrm>
            <a:custGeom>
              <a:avLst/>
              <a:gdLst/>
              <a:ahLst/>
              <a:cxnLst/>
              <a:rect l="l" t="t" r="r" b="b"/>
              <a:pathLst>
                <a:path w="1503005" h="1502690">
                  <a:moveTo>
                    <a:pt x="0" y="0"/>
                  </a:moveTo>
                  <a:lnTo>
                    <a:pt x="1503005" y="0"/>
                  </a:lnTo>
                  <a:lnTo>
                    <a:pt x="1503005" y="1502690"/>
                  </a:lnTo>
                  <a:lnTo>
                    <a:pt x="0" y="1502690"/>
                  </a:lnTo>
                  <a:lnTo>
                    <a:pt x="0" y="0"/>
                  </a:lnTo>
                  <a:close/>
                </a:path>
              </a:pathLst>
            </a:custGeom>
            <a:blipFill>
              <a:blip r:embed="rId2">
                <a:extLst>
                  <a:ext uri="{96DAC541-7B7A-43D3-8B79-37D633B846F1}">
                    <asvg:svgBlip xmlns:asvg="http://schemas.microsoft.com/office/drawing/2016/SVG/main" r:embed="rId3"/>
                  </a:ext>
                </a:extLst>
              </a:blip>
              <a:stretch>
                <a:fillRect t="-10" b="-10"/>
              </a:stretch>
            </a:blipFill>
          </p:spPr>
        </p:sp>
        <p:sp>
          <p:nvSpPr>
            <p:cNvPr id="16" name="TextBox 16"/>
            <p:cNvSpPr txBox="1"/>
            <p:nvPr/>
          </p:nvSpPr>
          <p:spPr>
            <a:xfrm>
              <a:off x="227648" y="460942"/>
              <a:ext cx="1106832" cy="677108"/>
            </a:xfrm>
            <a:prstGeom prst="rect">
              <a:avLst/>
            </a:prstGeom>
          </p:spPr>
          <p:txBody>
            <a:bodyPr lIns="0" tIns="0" rIns="0" bIns="0" rtlCol="0" anchor="t">
              <a:spAutoFit/>
            </a:bodyPr>
            <a:lstStyle/>
            <a:p>
              <a:pPr algn="ctr"/>
              <a:r>
                <a:rPr lang="en-GB" sz="1100" dirty="0">
                  <a:solidFill>
                    <a:schemeClr val="bg1"/>
                  </a:solidFill>
                </a:rPr>
                <a:t>Length of Stay vs. Billing Amount</a:t>
              </a:r>
              <a:r>
                <a:rPr lang="en-US" sz="1050" b="1" dirty="0">
                  <a:solidFill>
                    <a:schemeClr val="bg1"/>
                  </a:solidFill>
                  <a:latin typeface="Agrandir Bold"/>
                  <a:ea typeface="Agrandir Bold"/>
                  <a:cs typeface="Agrandir Bold"/>
                  <a:sym typeface="Agrandir Bold"/>
                </a:rPr>
                <a:t> A</a:t>
              </a:r>
            </a:p>
          </p:txBody>
        </p:sp>
      </p:grpSp>
      <p:grpSp>
        <p:nvGrpSpPr>
          <p:cNvPr id="17" name="Group 17"/>
          <p:cNvGrpSpPr/>
          <p:nvPr/>
        </p:nvGrpSpPr>
        <p:grpSpPr>
          <a:xfrm>
            <a:off x="14667379" y="4016364"/>
            <a:ext cx="1127254" cy="1127018"/>
            <a:chOff x="0" y="0"/>
            <a:chExt cx="1503005" cy="1502690"/>
          </a:xfrm>
        </p:grpSpPr>
        <p:sp>
          <p:nvSpPr>
            <p:cNvPr id="18" name="Freeform 18"/>
            <p:cNvSpPr/>
            <p:nvPr/>
          </p:nvSpPr>
          <p:spPr>
            <a:xfrm>
              <a:off x="0" y="0"/>
              <a:ext cx="1503005" cy="1502690"/>
            </a:xfrm>
            <a:custGeom>
              <a:avLst/>
              <a:gdLst/>
              <a:ahLst/>
              <a:cxnLst/>
              <a:rect l="l" t="t" r="r" b="b"/>
              <a:pathLst>
                <a:path w="1503005" h="1502690">
                  <a:moveTo>
                    <a:pt x="0" y="0"/>
                  </a:moveTo>
                  <a:lnTo>
                    <a:pt x="1503005" y="0"/>
                  </a:lnTo>
                  <a:lnTo>
                    <a:pt x="1503005" y="1502690"/>
                  </a:lnTo>
                  <a:lnTo>
                    <a:pt x="0" y="1502690"/>
                  </a:lnTo>
                  <a:lnTo>
                    <a:pt x="0" y="0"/>
                  </a:lnTo>
                  <a:close/>
                </a:path>
              </a:pathLst>
            </a:custGeom>
            <a:blipFill>
              <a:blip r:embed="rId4">
                <a:extLst>
                  <a:ext uri="{96DAC541-7B7A-43D3-8B79-37D633B846F1}">
                    <asvg:svgBlip xmlns:asvg="http://schemas.microsoft.com/office/drawing/2016/SVG/main" r:embed="rId5"/>
                  </a:ext>
                </a:extLst>
              </a:blip>
              <a:stretch>
                <a:fillRect t="-10" b="-10"/>
              </a:stretch>
            </a:blipFill>
          </p:spPr>
        </p:sp>
        <p:sp>
          <p:nvSpPr>
            <p:cNvPr id="19" name="TextBox 19"/>
            <p:cNvSpPr txBox="1"/>
            <p:nvPr/>
          </p:nvSpPr>
          <p:spPr>
            <a:xfrm>
              <a:off x="198087" y="667281"/>
              <a:ext cx="1106832" cy="492442"/>
            </a:xfrm>
            <a:prstGeom prst="rect">
              <a:avLst/>
            </a:prstGeom>
          </p:spPr>
          <p:txBody>
            <a:bodyPr lIns="0" tIns="0" rIns="0" bIns="0" rtlCol="0" anchor="t">
              <a:spAutoFit/>
            </a:bodyPr>
            <a:lstStyle/>
            <a:p>
              <a:pPr algn="ctr"/>
              <a:r>
                <a:rPr lang="en-GB" sz="1200" dirty="0">
                  <a:solidFill>
                    <a:schemeClr val="bg1"/>
                  </a:solidFill>
                </a:rPr>
                <a:t>Gender Influences</a:t>
              </a:r>
              <a:endParaRPr lang="en-US" sz="1100" b="1" dirty="0">
                <a:solidFill>
                  <a:schemeClr val="bg1"/>
                </a:solidFill>
                <a:latin typeface="Agrandir Bold"/>
                <a:ea typeface="Agrandir Bold"/>
                <a:cs typeface="Agrandir Bold"/>
                <a:sym typeface="Agrandir Bold"/>
              </a:endParaRPr>
            </a:p>
          </p:txBody>
        </p:sp>
      </p:grpSp>
      <p:grpSp>
        <p:nvGrpSpPr>
          <p:cNvPr id="20" name="Group 20"/>
          <p:cNvGrpSpPr/>
          <p:nvPr/>
        </p:nvGrpSpPr>
        <p:grpSpPr>
          <a:xfrm>
            <a:off x="11738047" y="6662968"/>
            <a:ext cx="1127254" cy="1127018"/>
            <a:chOff x="0" y="0"/>
            <a:chExt cx="1503005" cy="1502690"/>
          </a:xfrm>
        </p:grpSpPr>
        <p:sp>
          <p:nvSpPr>
            <p:cNvPr id="21" name="Freeform 21"/>
            <p:cNvSpPr/>
            <p:nvPr/>
          </p:nvSpPr>
          <p:spPr>
            <a:xfrm>
              <a:off x="0" y="0"/>
              <a:ext cx="1503005" cy="1502690"/>
            </a:xfrm>
            <a:custGeom>
              <a:avLst/>
              <a:gdLst/>
              <a:ahLst/>
              <a:cxnLst/>
              <a:rect l="l" t="t" r="r" b="b"/>
              <a:pathLst>
                <a:path w="1503005" h="1502690">
                  <a:moveTo>
                    <a:pt x="0" y="0"/>
                  </a:moveTo>
                  <a:lnTo>
                    <a:pt x="1503005" y="0"/>
                  </a:lnTo>
                  <a:lnTo>
                    <a:pt x="1503005" y="1502690"/>
                  </a:lnTo>
                  <a:lnTo>
                    <a:pt x="0" y="1502690"/>
                  </a:lnTo>
                  <a:lnTo>
                    <a:pt x="0" y="0"/>
                  </a:lnTo>
                  <a:close/>
                </a:path>
              </a:pathLst>
            </a:custGeom>
            <a:blipFill>
              <a:blip r:embed="rId6">
                <a:extLst>
                  <a:ext uri="{96DAC541-7B7A-43D3-8B79-37D633B846F1}">
                    <asvg:svgBlip xmlns:asvg="http://schemas.microsoft.com/office/drawing/2016/SVG/main" r:embed="rId7"/>
                  </a:ext>
                </a:extLst>
              </a:blip>
              <a:stretch>
                <a:fillRect t="-10" b="-10"/>
              </a:stretch>
            </a:blipFill>
          </p:spPr>
        </p:sp>
        <p:sp>
          <p:nvSpPr>
            <p:cNvPr id="22" name="TextBox 22"/>
            <p:cNvSpPr txBox="1"/>
            <p:nvPr/>
          </p:nvSpPr>
          <p:spPr>
            <a:xfrm>
              <a:off x="198087" y="466461"/>
              <a:ext cx="1106832" cy="738664"/>
            </a:xfrm>
            <a:prstGeom prst="rect">
              <a:avLst/>
            </a:prstGeom>
          </p:spPr>
          <p:txBody>
            <a:bodyPr lIns="0" tIns="0" rIns="0" bIns="0" rtlCol="0" anchor="t">
              <a:spAutoFit/>
            </a:bodyPr>
            <a:lstStyle/>
            <a:p>
              <a:pPr algn="ctr"/>
              <a:r>
                <a:rPr lang="en-GB" sz="1200" dirty="0">
                  <a:solidFill>
                    <a:schemeClr val="bg1"/>
                  </a:solidFill>
                </a:rPr>
                <a:t>Prevalence by Age Group</a:t>
              </a:r>
              <a:endParaRPr lang="en-US" sz="1100" b="1" dirty="0">
                <a:solidFill>
                  <a:schemeClr val="bg1"/>
                </a:solidFill>
                <a:latin typeface="Agrandir Bold"/>
                <a:ea typeface="Agrandir Bold"/>
                <a:cs typeface="Agrandir Bold"/>
                <a:sym typeface="Agrandir Bold"/>
              </a:endParaRPr>
            </a:p>
          </p:txBody>
        </p:sp>
      </p:grpSp>
      <p:grpSp>
        <p:nvGrpSpPr>
          <p:cNvPr id="23" name="Group 23"/>
          <p:cNvGrpSpPr/>
          <p:nvPr/>
        </p:nvGrpSpPr>
        <p:grpSpPr>
          <a:xfrm>
            <a:off x="11738047" y="4016364"/>
            <a:ext cx="1127254" cy="1127137"/>
            <a:chOff x="0" y="0"/>
            <a:chExt cx="1503005" cy="1502848"/>
          </a:xfrm>
        </p:grpSpPr>
        <p:sp>
          <p:nvSpPr>
            <p:cNvPr id="24" name="Freeform 24"/>
            <p:cNvSpPr/>
            <p:nvPr/>
          </p:nvSpPr>
          <p:spPr>
            <a:xfrm>
              <a:off x="0" y="0"/>
              <a:ext cx="1503005" cy="1502848"/>
            </a:xfrm>
            <a:custGeom>
              <a:avLst/>
              <a:gdLst/>
              <a:ahLst/>
              <a:cxnLst/>
              <a:rect l="l" t="t" r="r" b="b"/>
              <a:pathLst>
                <a:path w="1503005" h="1502848">
                  <a:moveTo>
                    <a:pt x="0" y="0"/>
                  </a:moveTo>
                  <a:lnTo>
                    <a:pt x="1503005" y="0"/>
                  </a:lnTo>
                  <a:lnTo>
                    <a:pt x="1503005" y="1502848"/>
                  </a:lnTo>
                  <a:lnTo>
                    <a:pt x="0" y="1502848"/>
                  </a:lnTo>
                  <a:lnTo>
                    <a:pt x="0" y="0"/>
                  </a:lnTo>
                  <a:close/>
                </a:path>
              </a:pathLst>
            </a:custGeom>
            <a:blipFill>
              <a:blip r:embed="rId8">
                <a:extLst>
                  <a:ext uri="{96DAC541-7B7A-43D3-8B79-37D633B846F1}">
                    <asvg:svgBlip xmlns:asvg="http://schemas.microsoft.com/office/drawing/2016/SVG/main" r:embed="rId9"/>
                  </a:ext>
                </a:extLst>
              </a:blip>
              <a:stretch>
                <a:fillRect t="-5" b="-5"/>
              </a:stretch>
            </a:blipFill>
          </p:spPr>
          <p:txBody>
            <a:bodyPr/>
            <a:lstStyle/>
            <a:p>
              <a:endParaRPr lang="en-NG" sz="2800" dirty="0"/>
            </a:p>
          </p:txBody>
        </p:sp>
        <p:sp>
          <p:nvSpPr>
            <p:cNvPr id="25" name="TextBox 25"/>
            <p:cNvSpPr txBox="1"/>
            <p:nvPr/>
          </p:nvSpPr>
          <p:spPr>
            <a:xfrm>
              <a:off x="198087" y="213567"/>
              <a:ext cx="1106832" cy="1231106"/>
            </a:xfrm>
            <a:prstGeom prst="rect">
              <a:avLst/>
            </a:prstGeom>
          </p:spPr>
          <p:txBody>
            <a:bodyPr lIns="0" tIns="0" rIns="0" bIns="0" rtlCol="0" anchor="t">
              <a:spAutoFit/>
            </a:bodyPr>
            <a:lstStyle/>
            <a:p>
              <a:pPr algn="ctr"/>
              <a:r>
                <a:rPr lang="en-GB" sz="1200" dirty="0">
                  <a:solidFill>
                    <a:schemeClr val="bg1"/>
                  </a:solidFill>
                </a:rPr>
                <a:t>Age vs. Billing Amount &amp; Length of Stay</a:t>
              </a:r>
              <a:endParaRPr lang="en-US" sz="1100" b="1" dirty="0">
                <a:solidFill>
                  <a:schemeClr val="bg1"/>
                </a:solidFill>
                <a:latin typeface="Agrandir Bold"/>
                <a:ea typeface="Agrandir Bold"/>
                <a:cs typeface="Agrandir Bold"/>
                <a:sym typeface="Agrandir Bold"/>
              </a:endParaRPr>
            </a:p>
          </p:txBody>
        </p:sp>
      </p:grpSp>
      <p:sp>
        <p:nvSpPr>
          <p:cNvPr id="29" name="TextBox 29"/>
          <p:cNvSpPr txBox="1"/>
          <p:nvPr/>
        </p:nvSpPr>
        <p:spPr>
          <a:xfrm>
            <a:off x="11738047" y="3074404"/>
            <a:ext cx="4672836" cy="402482"/>
          </a:xfrm>
          <a:prstGeom prst="rect">
            <a:avLst/>
          </a:prstGeom>
        </p:spPr>
        <p:txBody>
          <a:bodyPr lIns="0" tIns="0" rIns="0" bIns="0" rtlCol="0" anchor="t">
            <a:spAutoFit/>
          </a:bodyPr>
          <a:lstStyle/>
          <a:p>
            <a:pPr marL="0" lvl="0" indent="0" algn="l">
              <a:lnSpc>
                <a:spcPts val="2940"/>
              </a:lnSpc>
              <a:spcBef>
                <a:spcPct val="0"/>
              </a:spcBef>
            </a:pPr>
            <a:r>
              <a:rPr lang="en-GB" sz="3600" dirty="0">
                <a:solidFill>
                  <a:schemeClr val="bg1"/>
                </a:solidFill>
              </a:rPr>
              <a:t>Correlations and Trends</a:t>
            </a:r>
            <a:endParaRPr lang="en-US" sz="3200" u="none" dirty="0">
              <a:solidFill>
                <a:schemeClr val="bg1"/>
              </a:solidFill>
              <a:latin typeface="Agrandir"/>
              <a:ea typeface="Agrandir"/>
              <a:cs typeface="Agrandir"/>
              <a:sym typeface="Agrandir"/>
            </a:endParaRPr>
          </a:p>
        </p:txBody>
      </p:sp>
      <p:sp>
        <p:nvSpPr>
          <p:cNvPr id="30" name="TextBox 30"/>
          <p:cNvSpPr txBox="1"/>
          <p:nvPr/>
        </p:nvSpPr>
        <p:spPr>
          <a:xfrm>
            <a:off x="11738047" y="5869982"/>
            <a:ext cx="4672836" cy="402482"/>
          </a:xfrm>
          <a:prstGeom prst="rect">
            <a:avLst/>
          </a:prstGeom>
        </p:spPr>
        <p:txBody>
          <a:bodyPr lIns="0" tIns="0" rIns="0" bIns="0" rtlCol="0" anchor="t">
            <a:spAutoFit/>
          </a:bodyPr>
          <a:lstStyle/>
          <a:p>
            <a:pPr marL="0" lvl="0" indent="0" algn="l">
              <a:lnSpc>
                <a:spcPts val="2940"/>
              </a:lnSpc>
              <a:spcBef>
                <a:spcPct val="0"/>
              </a:spcBef>
            </a:pPr>
            <a:r>
              <a:rPr lang="en-GB" sz="3600" dirty="0">
                <a:solidFill>
                  <a:schemeClr val="bg1"/>
                </a:solidFill>
              </a:rPr>
              <a:t>Condition Trends</a:t>
            </a:r>
            <a:endParaRPr lang="en-US" sz="3200" u="none" dirty="0">
              <a:solidFill>
                <a:schemeClr val="bg1"/>
              </a:solidFill>
              <a:latin typeface="Agrandir"/>
              <a:ea typeface="Agrandir"/>
              <a:cs typeface="Agrandir"/>
              <a:sym typeface="Agrandir"/>
            </a:endParaRPr>
          </a:p>
        </p:txBody>
      </p:sp>
      <p:sp>
        <p:nvSpPr>
          <p:cNvPr id="32" name="TextBox 32"/>
          <p:cNvSpPr txBox="1"/>
          <p:nvPr/>
        </p:nvSpPr>
        <p:spPr>
          <a:xfrm>
            <a:off x="12865301" y="952500"/>
            <a:ext cx="4393999" cy="361637"/>
          </a:xfrm>
          <a:prstGeom prst="rect">
            <a:avLst/>
          </a:prstGeom>
        </p:spPr>
        <p:txBody>
          <a:bodyPr wrap="square" lIns="0" tIns="0" rIns="0" bIns="0" rtlCol="0" anchor="t">
            <a:spAutoFit/>
          </a:bodyPr>
          <a:lstStyle/>
          <a:p>
            <a:pPr marL="0" lvl="0" indent="0" algn="r">
              <a:lnSpc>
                <a:spcPts val="2879"/>
              </a:lnSpc>
            </a:pPr>
            <a:r>
              <a:rPr lang="en-US" sz="2400" dirty="0">
                <a:solidFill>
                  <a:srgbClr val="FFFFFF"/>
                </a:solidFill>
                <a:latin typeface="Agrandir"/>
                <a:ea typeface="Agrandir"/>
                <a:cs typeface="Agrandir"/>
                <a:sym typeface="Agrandir"/>
              </a:rPr>
              <a:t>November 24,</a:t>
            </a:r>
            <a:r>
              <a:rPr lang="en-US" sz="2400" u="none" dirty="0">
                <a:solidFill>
                  <a:srgbClr val="FFFFFF"/>
                </a:solidFill>
                <a:latin typeface="Agrandir"/>
                <a:ea typeface="Agrandir"/>
                <a:cs typeface="Agrandir"/>
                <a:sym typeface="Agrandir"/>
              </a:rPr>
              <a:t> 2024</a:t>
            </a:r>
          </a:p>
        </p:txBody>
      </p:sp>
      <p:sp>
        <p:nvSpPr>
          <p:cNvPr id="33" name="TextBox 33"/>
          <p:cNvSpPr txBox="1"/>
          <p:nvPr/>
        </p:nvSpPr>
        <p:spPr>
          <a:xfrm>
            <a:off x="1028700" y="952500"/>
            <a:ext cx="4305300" cy="361637"/>
          </a:xfrm>
          <a:prstGeom prst="rect">
            <a:avLst/>
          </a:prstGeom>
        </p:spPr>
        <p:txBody>
          <a:bodyPr wrap="square" lIns="0" tIns="0" rIns="0" bIns="0" rtlCol="0" anchor="t">
            <a:spAutoFit/>
          </a:bodyPr>
          <a:lstStyle/>
          <a:p>
            <a:pPr marL="0" lvl="0" indent="0" algn="l">
              <a:lnSpc>
                <a:spcPts val="2879"/>
              </a:lnSpc>
            </a:pPr>
            <a:r>
              <a:rPr lang="en-US" sz="2400" dirty="0">
                <a:solidFill>
                  <a:srgbClr val="FFFFFF"/>
                </a:solidFill>
                <a:latin typeface="Agrandir"/>
                <a:ea typeface="Agrandir"/>
                <a:cs typeface="Agrandir"/>
                <a:sym typeface="Agrandir"/>
              </a:rPr>
              <a:t>DAELITE Compa</a:t>
            </a:r>
            <a:r>
              <a:rPr lang="en-US" sz="2400" u="none" dirty="0">
                <a:solidFill>
                  <a:srgbClr val="FFFFFF"/>
                </a:solidFill>
                <a:latin typeface="Agrandir"/>
                <a:ea typeface="Agrandir"/>
                <a:cs typeface="Agrandir"/>
                <a:sym typeface="Agrandir"/>
              </a:rPr>
              <a:t>ny</a:t>
            </a:r>
          </a:p>
        </p:txBody>
      </p:sp>
      <p:grpSp>
        <p:nvGrpSpPr>
          <p:cNvPr id="36" name="Group 17">
            <a:extLst>
              <a:ext uri="{FF2B5EF4-FFF2-40B4-BE49-F238E27FC236}">
                <a16:creationId xmlns:a16="http://schemas.microsoft.com/office/drawing/2014/main" id="{DF777089-921F-E348-4D75-55B3F75912E3}"/>
              </a:ext>
            </a:extLst>
          </p:cNvPr>
          <p:cNvGrpSpPr/>
          <p:nvPr/>
        </p:nvGrpSpPr>
        <p:grpSpPr>
          <a:xfrm>
            <a:off x="13202713" y="6695619"/>
            <a:ext cx="1127254" cy="1127018"/>
            <a:chOff x="0" y="0"/>
            <a:chExt cx="1503005" cy="1502690"/>
          </a:xfrm>
        </p:grpSpPr>
        <p:sp>
          <p:nvSpPr>
            <p:cNvPr id="37" name="Freeform 18">
              <a:extLst>
                <a:ext uri="{FF2B5EF4-FFF2-40B4-BE49-F238E27FC236}">
                  <a16:creationId xmlns:a16="http://schemas.microsoft.com/office/drawing/2014/main" id="{A9B3C3F7-3D81-2F7C-5F3A-377152AD406C}"/>
                </a:ext>
              </a:extLst>
            </p:cNvPr>
            <p:cNvSpPr/>
            <p:nvPr/>
          </p:nvSpPr>
          <p:spPr>
            <a:xfrm>
              <a:off x="0" y="0"/>
              <a:ext cx="1503005" cy="1502690"/>
            </a:xfrm>
            <a:custGeom>
              <a:avLst/>
              <a:gdLst/>
              <a:ahLst/>
              <a:cxnLst/>
              <a:rect l="l" t="t" r="r" b="b"/>
              <a:pathLst>
                <a:path w="1503005" h="1502690">
                  <a:moveTo>
                    <a:pt x="0" y="0"/>
                  </a:moveTo>
                  <a:lnTo>
                    <a:pt x="1503005" y="0"/>
                  </a:lnTo>
                  <a:lnTo>
                    <a:pt x="1503005" y="1502690"/>
                  </a:lnTo>
                  <a:lnTo>
                    <a:pt x="0" y="1502690"/>
                  </a:lnTo>
                  <a:lnTo>
                    <a:pt x="0" y="0"/>
                  </a:lnTo>
                  <a:close/>
                </a:path>
              </a:pathLst>
            </a:custGeom>
            <a:blipFill>
              <a:blip r:embed="rId4">
                <a:extLst>
                  <a:ext uri="{96DAC541-7B7A-43D3-8B79-37D633B846F1}">
                    <asvg:svgBlip xmlns:asvg="http://schemas.microsoft.com/office/drawing/2016/SVG/main" r:embed="rId5"/>
                  </a:ext>
                </a:extLst>
              </a:blip>
              <a:stretch>
                <a:fillRect t="-10" b="-10"/>
              </a:stretch>
            </a:blipFill>
          </p:spPr>
        </p:sp>
        <p:sp>
          <p:nvSpPr>
            <p:cNvPr id="38" name="TextBox 19">
              <a:extLst>
                <a:ext uri="{FF2B5EF4-FFF2-40B4-BE49-F238E27FC236}">
                  <a16:creationId xmlns:a16="http://schemas.microsoft.com/office/drawing/2014/main" id="{3856964E-023B-5376-8BE2-4FBCCA702239}"/>
                </a:ext>
              </a:extLst>
            </p:cNvPr>
            <p:cNvSpPr txBox="1"/>
            <p:nvPr/>
          </p:nvSpPr>
          <p:spPr>
            <a:xfrm>
              <a:off x="198087" y="505124"/>
              <a:ext cx="1106832" cy="492442"/>
            </a:xfrm>
            <a:prstGeom prst="rect">
              <a:avLst/>
            </a:prstGeom>
          </p:spPr>
          <p:txBody>
            <a:bodyPr lIns="0" tIns="0" rIns="0" bIns="0" rtlCol="0" anchor="t">
              <a:spAutoFit/>
            </a:bodyPr>
            <a:lstStyle/>
            <a:p>
              <a:pPr algn="ctr"/>
              <a:r>
                <a:rPr lang="en-GB" sz="1200" dirty="0">
                  <a:solidFill>
                    <a:schemeClr val="bg1"/>
                  </a:solidFill>
                </a:rPr>
                <a:t>Prevalence by Gender</a:t>
              </a:r>
              <a:endParaRPr lang="en-US" sz="1100" b="1" dirty="0">
                <a:solidFill>
                  <a:schemeClr val="bg1"/>
                </a:solidFill>
                <a:latin typeface="Agrandir Bold"/>
                <a:ea typeface="Agrandir Bold"/>
                <a:cs typeface="Agrandir Bold"/>
                <a:sym typeface="Agrandir Bold"/>
              </a:endParaRPr>
            </a:p>
          </p:txBody>
        </p:sp>
      </p:grpSp>
      <p:grpSp>
        <p:nvGrpSpPr>
          <p:cNvPr id="39" name="Group 26">
            <a:extLst>
              <a:ext uri="{FF2B5EF4-FFF2-40B4-BE49-F238E27FC236}">
                <a16:creationId xmlns:a16="http://schemas.microsoft.com/office/drawing/2014/main" id="{AF1899F0-9636-49AA-A269-8DB3F5137088}"/>
              </a:ext>
            </a:extLst>
          </p:cNvPr>
          <p:cNvGrpSpPr/>
          <p:nvPr/>
        </p:nvGrpSpPr>
        <p:grpSpPr>
          <a:xfrm>
            <a:off x="512854" y="1611915"/>
            <a:ext cx="9144867" cy="8163028"/>
            <a:chOff x="454793" y="3648479"/>
            <a:chExt cx="10353315" cy="12184538"/>
          </a:xfrm>
        </p:grpSpPr>
        <p:sp>
          <p:nvSpPr>
            <p:cNvPr id="40" name="TextBox 27">
              <a:extLst>
                <a:ext uri="{FF2B5EF4-FFF2-40B4-BE49-F238E27FC236}">
                  <a16:creationId xmlns:a16="http://schemas.microsoft.com/office/drawing/2014/main" id="{A3740BFA-3083-F5E2-5AC0-BE2C4F7AAD0F}"/>
                </a:ext>
              </a:extLst>
            </p:cNvPr>
            <p:cNvSpPr txBox="1"/>
            <p:nvPr/>
          </p:nvSpPr>
          <p:spPr>
            <a:xfrm>
              <a:off x="454793" y="3648479"/>
              <a:ext cx="10021659" cy="969497"/>
            </a:xfrm>
            <a:prstGeom prst="rect">
              <a:avLst/>
            </a:prstGeom>
          </p:spPr>
          <p:txBody>
            <a:bodyPr lIns="0" tIns="0" rIns="0" bIns="0" rtlCol="0" anchor="t">
              <a:spAutoFit/>
            </a:bodyPr>
            <a:lstStyle/>
            <a:p>
              <a:pPr algn="l">
                <a:lnSpc>
                  <a:spcPts val="5830"/>
                </a:lnSpc>
              </a:pPr>
              <a:r>
                <a:rPr lang="en-US" sz="4400" b="1" dirty="0">
                  <a:solidFill>
                    <a:srgbClr val="FFFFFF"/>
                  </a:solidFill>
                  <a:latin typeface="Horizon"/>
                  <a:ea typeface="Horizon"/>
                  <a:cs typeface="Horizon"/>
                  <a:sym typeface="Horizon"/>
                </a:rPr>
                <a:t>MEDICAL  INSIGHTS</a:t>
              </a:r>
            </a:p>
          </p:txBody>
        </p:sp>
        <p:sp>
          <p:nvSpPr>
            <p:cNvPr id="41" name="TextBox 28">
              <a:extLst>
                <a:ext uri="{FF2B5EF4-FFF2-40B4-BE49-F238E27FC236}">
                  <a16:creationId xmlns:a16="http://schemas.microsoft.com/office/drawing/2014/main" id="{C6230DF1-96E6-C1BC-B83F-E808B08FA1F2}"/>
                </a:ext>
              </a:extLst>
            </p:cNvPr>
            <p:cNvSpPr txBox="1"/>
            <p:nvPr/>
          </p:nvSpPr>
          <p:spPr>
            <a:xfrm>
              <a:off x="786449" y="5984166"/>
              <a:ext cx="10021659" cy="9848851"/>
            </a:xfrm>
            <a:prstGeom prst="rect">
              <a:avLst/>
            </a:prstGeom>
          </p:spPr>
          <p:txBody>
            <a:bodyPr lIns="0" tIns="0" rIns="0" bIns="0" rtlCol="0" anchor="t">
              <a:spAutoFit/>
            </a:bodyPr>
            <a:lstStyle/>
            <a:p>
              <a:r>
                <a:rPr lang="en-GB" sz="2400" dirty="0">
                  <a:solidFill>
                    <a:schemeClr val="bg1"/>
                  </a:solidFill>
                </a:rPr>
                <a:t>The analysis highlights significant patterns in patient demographics, medical conditions, and healthcare resource utilization. Age shows a weak positive correlation with both Length of Stay and Billing Amount, suggesting that older patients tend to stay longer and incur higher costs, while Length of Stay is moderately correlated with Billing Amount. Gender, however, has minimal influence on these factors.</a:t>
              </a:r>
            </a:p>
            <a:p>
              <a:r>
                <a:rPr lang="en-GB" sz="2400" dirty="0">
                  <a:solidFill>
                    <a:schemeClr val="bg1"/>
                  </a:solidFill>
                </a:rPr>
                <a:t>Cross-tabulations reveal notable trends in the prevalence of conditions across age groups and genders. Chronic conditions like Cancer and Hypertension are more common among older adults, aligning with the high concentration of patients in the 50–60 and 70–80 age groups. In contrast, Asthma affects all age groups but is often diagnosed in early life. Gender differences are observed, with females showing slightly higher prevalence rates for Asthma and Cancer, while males exhibit higher rates of Hypertension and Arthritis. These insights underscore the need for targeted healthcare interventions, resource allocation, and public health strategies to address age- and gender-specific healthcare needs effectively.</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grpSp>
        <p:nvGrpSpPr>
          <p:cNvPr id="14" name="Group 14"/>
          <p:cNvGrpSpPr/>
          <p:nvPr/>
        </p:nvGrpSpPr>
        <p:grpSpPr>
          <a:xfrm>
            <a:off x="11462641" y="2264119"/>
            <a:ext cx="6228622" cy="6994182"/>
            <a:chOff x="0" y="0"/>
            <a:chExt cx="14287370" cy="15240428"/>
          </a:xfrm>
        </p:grpSpPr>
        <p:sp>
          <p:nvSpPr>
            <p:cNvPr id="15" name="Freeform 15"/>
            <p:cNvSpPr/>
            <p:nvPr/>
          </p:nvSpPr>
          <p:spPr>
            <a:xfrm>
              <a:off x="31750" y="31750"/>
              <a:ext cx="14223870" cy="15176928"/>
            </a:xfrm>
            <a:custGeom>
              <a:avLst/>
              <a:gdLst/>
              <a:ahLst/>
              <a:cxnLst/>
              <a:rect l="l" t="t" r="r" b="b"/>
              <a:pathLst>
                <a:path w="14223870" h="15176928">
                  <a:moveTo>
                    <a:pt x="14131161" y="15176928"/>
                  </a:moveTo>
                  <a:lnTo>
                    <a:pt x="92710" y="15176928"/>
                  </a:lnTo>
                  <a:cubicBezTo>
                    <a:pt x="41910" y="15176928"/>
                    <a:pt x="0" y="15135019"/>
                    <a:pt x="0" y="15084219"/>
                  </a:cubicBezTo>
                  <a:lnTo>
                    <a:pt x="0" y="92710"/>
                  </a:lnTo>
                  <a:cubicBezTo>
                    <a:pt x="0" y="41910"/>
                    <a:pt x="41910" y="0"/>
                    <a:pt x="92710" y="0"/>
                  </a:cubicBezTo>
                  <a:lnTo>
                    <a:pt x="14129891" y="0"/>
                  </a:lnTo>
                  <a:cubicBezTo>
                    <a:pt x="14180691" y="0"/>
                    <a:pt x="14222600" y="41910"/>
                    <a:pt x="14222600" y="92710"/>
                  </a:cubicBezTo>
                  <a:lnTo>
                    <a:pt x="14222600" y="15082949"/>
                  </a:lnTo>
                  <a:cubicBezTo>
                    <a:pt x="14223870" y="15135019"/>
                    <a:pt x="14181961" y="15176928"/>
                    <a:pt x="14131161" y="15176928"/>
                  </a:cubicBezTo>
                  <a:close/>
                </a:path>
              </a:pathLst>
            </a:custGeom>
            <a:solidFill>
              <a:srgbClr val="101010"/>
            </a:solidFill>
          </p:spPr>
        </p:sp>
        <p:sp>
          <p:nvSpPr>
            <p:cNvPr id="16" name="Freeform 16"/>
            <p:cNvSpPr/>
            <p:nvPr/>
          </p:nvSpPr>
          <p:spPr>
            <a:xfrm>
              <a:off x="0" y="0"/>
              <a:ext cx="14287371" cy="15240428"/>
            </a:xfrm>
            <a:custGeom>
              <a:avLst/>
              <a:gdLst/>
              <a:ahLst/>
              <a:cxnLst/>
              <a:rect l="l" t="t" r="r" b="b"/>
              <a:pathLst>
                <a:path w="14287371" h="15240428">
                  <a:moveTo>
                    <a:pt x="14162911" y="59690"/>
                  </a:moveTo>
                  <a:cubicBezTo>
                    <a:pt x="14198470" y="59690"/>
                    <a:pt x="14227680" y="88900"/>
                    <a:pt x="14227680" y="124460"/>
                  </a:cubicBezTo>
                  <a:lnTo>
                    <a:pt x="14227680" y="15115969"/>
                  </a:lnTo>
                  <a:cubicBezTo>
                    <a:pt x="14227680" y="15151528"/>
                    <a:pt x="14198470" y="15180739"/>
                    <a:pt x="14162911" y="15180739"/>
                  </a:cubicBezTo>
                  <a:lnTo>
                    <a:pt x="124460" y="15180739"/>
                  </a:lnTo>
                  <a:cubicBezTo>
                    <a:pt x="88900" y="15180739"/>
                    <a:pt x="59690" y="15151528"/>
                    <a:pt x="59690" y="15115969"/>
                  </a:cubicBezTo>
                  <a:lnTo>
                    <a:pt x="59690" y="124460"/>
                  </a:lnTo>
                  <a:cubicBezTo>
                    <a:pt x="59690" y="88900"/>
                    <a:pt x="88900" y="59690"/>
                    <a:pt x="124460" y="59690"/>
                  </a:cubicBezTo>
                  <a:lnTo>
                    <a:pt x="14162911" y="59690"/>
                  </a:lnTo>
                  <a:moveTo>
                    <a:pt x="14162911" y="0"/>
                  </a:moveTo>
                  <a:lnTo>
                    <a:pt x="124460" y="0"/>
                  </a:lnTo>
                  <a:cubicBezTo>
                    <a:pt x="55880" y="0"/>
                    <a:pt x="0" y="55880"/>
                    <a:pt x="0" y="124460"/>
                  </a:cubicBezTo>
                  <a:lnTo>
                    <a:pt x="0" y="15115969"/>
                  </a:lnTo>
                  <a:cubicBezTo>
                    <a:pt x="0" y="15184549"/>
                    <a:pt x="55880" y="15240428"/>
                    <a:pt x="124460" y="15240428"/>
                  </a:cubicBezTo>
                  <a:lnTo>
                    <a:pt x="14162911" y="15240428"/>
                  </a:lnTo>
                  <a:cubicBezTo>
                    <a:pt x="14231491" y="15240428"/>
                    <a:pt x="14287371" y="15184549"/>
                    <a:pt x="14287371" y="15115969"/>
                  </a:cubicBezTo>
                  <a:lnTo>
                    <a:pt x="14287371" y="124460"/>
                  </a:lnTo>
                  <a:cubicBezTo>
                    <a:pt x="14287371" y="55880"/>
                    <a:pt x="14231491" y="0"/>
                    <a:pt x="14162911" y="0"/>
                  </a:cubicBezTo>
                  <a:close/>
                </a:path>
              </a:pathLst>
            </a:custGeom>
            <a:solidFill>
              <a:srgbClr val="FFFFFF"/>
            </a:solidFill>
          </p:spPr>
        </p:sp>
      </p:grpSp>
      <p:sp>
        <p:nvSpPr>
          <p:cNvPr id="19" name="TextBox 19"/>
          <p:cNvSpPr txBox="1"/>
          <p:nvPr/>
        </p:nvSpPr>
        <p:spPr>
          <a:xfrm>
            <a:off x="1028700" y="1014413"/>
            <a:ext cx="10284302" cy="484876"/>
          </a:xfrm>
          <a:prstGeom prst="rect">
            <a:avLst/>
          </a:prstGeom>
        </p:spPr>
        <p:txBody>
          <a:bodyPr wrap="square" lIns="0" tIns="0" rIns="0" bIns="0" rtlCol="0" anchor="t">
            <a:spAutoFit/>
          </a:bodyPr>
          <a:lstStyle/>
          <a:p>
            <a:pPr marL="0" lvl="0" indent="0" algn="l">
              <a:lnSpc>
                <a:spcPts val="2940"/>
              </a:lnSpc>
              <a:spcBef>
                <a:spcPct val="0"/>
              </a:spcBef>
            </a:pPr>
            <a:r>
              <a:rPr lang="en-GB" sz="6000" dirty="0">
                <a:solidFill>
                  <a:schemeClr val="bg1"/>
                </a:solidFill>
              </a:rPr>
              <a:t>CORRELATIONS AND TRENDS</a:t>
            </a:r>
            <a:endParaRPr lang="en-US" sz="6000" u="none" dirty="0">
              <a:solidFill>
                <a:schemeClr val="bg1"/>
              </a:solidFill>
              <a:latin typeface="Agrandir"/>
              <a:ea typeface="Agrandir"/>
              <a:cs typeface="Agrandir"/>
              <a:sym typeface="Agrandir"/>
            </a:endParaRPr>
          </a:p>
        </p:txBody>
      </p:sp>
      <p:grpSp>
        <p:nvGrpSpPr>
          <p:cNvPr id="21" name="Group 21"/>
          <p:cNvGrpSpPr/>
          <p:nvPr/>
        </p:nvGrpSpPr>
        <p:grpSpPr>
          <a:xfrm>
            <a:off x="381000" y="1808045"/>
            <a:ext cx="10608120" cy="7907455"/>
            <a:chOff x="0" y="0"/>
            <a:chExt cx="24892984" cy="15240428"/>
          </a:xfrm>
        </p:grpSpPr>
        <p:sp>
          <p:nvSpPr>
            <p:cNvPr id="22" name="Freeform 22"/>
            <p:cNvSpPr/>
            <p:nvPr/>
          </p:nvSpPr>
          <p:spPr>
            <a:xfrm>
              <a:off x="31750" y="31750"/>
              <a:ext cx="24829484" cy="15176928"/>
            </a:xfrm>
            <a:custGeom>
              <a:avLst/>
              <a:gdLst/>
              <a:ahLst/>
              <a:cxnLst/>
              <a:rect l="l" t="t" r="r" b="b"/>
              <a:pathLst>
                <a:path w="24829484" h="15176928">
                  <a:moveTo>
                    <a:pt x="24736774" y="15176928"/>
                  </a:moveTo>
                  <a:lnTo>
                    <a:pt x="92710" y="15176928"/>
                  </a:lnTo>
                  <a:cubicBezTo>
                    <a:pt x="41910" y="15176928"/>
                    <a:pt x="0" y="15135019"/>
                    <a:pt x="0" y="15084219"/>
                  </a:cubicBezTo>
                  <a:lnTo>
                    <a:pt x="0" y="92710"/>
                  </a:lnTo>
                  <a:cubicBezTo>
                    <a:pt x="0" y="41910"/>
                    <a:pt x="41910" y="0"/>
                    <a:pt x="92710" y="0"/>
                  </a:cubicBezTo>
                  <a:lnTo>
                    <a:pt x="24735504" y="0"/>
                  </a:lnTo>
                  <a:cubicBezTo>
                    <a:pt x="24786304" y="0"/>
                    <a:pt x="24828215" y="41910"/>
                    <a:pt x="24828215" y="92710"/>
                  </a:cubicBezTo>
                  <a:lnTo>
                    <a:pt x="24828215" y="15082949"/>
                  </a:lnTo>
                  <a:cubicBezTo>
                    <a:pt x="24829484" y="15135019"/>
                    <a:pt x="24787574" y="15176928"/>
                    <a:pt x="24736774" y="15176928"/>
                  </a:cubicBezTo>
                  <a:close/>
                </a:path>
              </a:pathLst>
            </a:custGeom>
            <a:solidFill>
              <a:srgbClr val="101010"/>
            </a:solidFill>
          </p:spPr>
        </p:sp>
        <p:sp>
          <p:nvSpPr>
            <p:cNvPr id="23" name="Freeform 23"/>
            <p:cNvSpPr/>
            <p:nvPr/>
          </p:nvSpPr>
          <p:spPr>
            <a:xfrm>
              <a:off x="0" y="0"/>
              <a:ext cx="24892984" cy="15240428"/>
            </a:xfrm>
            <a:custGeom>
              <a:avLst/>
              <a:gdLst/>
              <a:ahLst/>
              <a:cxnLst/>
              <a:rect l="l" t="t" r="r" b="b"/>
              <a:pathLst>
                <a:path w="24892984" h="15240428">
                  <a:moveTo>
                    <a:pt x="24768524" y="59690"/>
                  </a:moveTo>
                  <a:cubicBezTo>
                    <a:pt x="24804084" y="59690"/>
                    <a:pt x="24833294" y="88900"/>
                    <a:pt x="24833294" y="124460"/>
                  </a:cubicBezTo>
                  <a:lnTo>
                    <a:pt x="24833294" y="15115969"/>
                  </a:lnTo>
                  <a:cubicBezTo>
                    <a:pt x="24833294" y="15151528"/>
                    <a:pt x="24804084" y="15180739"/>
                    <a:pt x="24768524" y="15180739"/>
                  </a:cubicBezTo>
                  <a:lnTo>
                    <a:pt x="124460" y="15180739"/>
                  </a:lnTo>
                  <a:cubicBezTo>
                    <a:pt x="88900" y="15180739"/>
                    <a:pt x="59690" y="15151528"/>
                    <a:pt x="59690" y="15115969"/>
                  </a:cubicBezTo>
                  <a:lnTo>
                    <a:pt x="59690" y="124460"/>
                  </a:lnTo>
                  <a:cubicBezTo>
                    <a:pt x="59690" y="88900"/>
                    <a:pt x="88900" y="59690"/>
                    <a:pt x="124460" y="59690"/>
                  </a:cubicBezTo>
                  <a:lnTo>
                    <a:pt x="24768524" y="59690"/>
                  </a:lnTo>
                  <a:moveTo>
                    <a:pt x="24768524" y="0"/>
                  </a:moveTo>
                  <a:lnTo>
                    <a:pt x="124460" y="0"/>
                  </a:lnTo>
                  <a:cubicBezTo>
                    <a:pt x="55880" y="0"/>
                    <a:pt x="0" y="55880"/>
                    <a:pt x="0" y="124460"/>
                  </a:cubicBezTo>
                  <a:lnTo>
                    <a:pt x="0" y="15115969"/>
                  </a:lnTo>
                  <a:cubicBezTo>
                    <a:pt x="0" y="15184549"/>
                    <a:pt x="55880" y="15240428"/>
                    <a:pt x="124460" y="15240428"/>
                  </a:cubicBezTo>
                  <a:lnTo>
                    <a:pt x="24768524" y="15240428"/>
                  </a:lnTo>
                  <a:cubicBezTo>
                    <a:pt x="24837104" y="15240428"/>
                    <a:pt x="24892984" y="15184549"/>
                    <a:pt x="24892984" y="15115969"/>
                  </a:cubicBezTo>
                  <a:lnTo>
                    <a:pt x="24892984" y="124460"/>
                  </a:lnTo>
                  <a:cubicBezTo>
                    <a:pt x="24892984" y="55880"/>
                    <a:pt x="24837104" y="0"/>
                    <a:pt x="24768524" y="0"/>
                  </a:cubicBezTo>
                  <a:close/>
                </a:path>
              </a:pathLst>
            </a:custGeom>
            <a:solidFill>
              <a:srgbClr val="FFFFFF"/>
            </a:solidFill>
          </p:spPr>
        </p:sp>
      </p:grpSp>
      <p:sp>
        <p:nvSpPr>
          <p:cNvPr id="26" name="TextBox 26"/>
          <p:cNvSpPr txBox="1"/>
          <p:nvPr/>
        </p:nvSpPr>
        <p:spPr>
          <a:xfrm>
            <a:off x="596737" y="2205980"/>
            <a:ext cx="8177056" cy="370217"/>
          </a:xfrm>
          <a:prstGeom prst="rect">
            <a:avLst/>
          </a:prstGeom>
        </p:spPr>
        <p:txBody>
          <a:bodyPr lIns="0" tIns="0" rIns="0" bIns="0" rtlCol="0" anchor="t">
            <a:spAutoFit/>
          </a:bodyPr>
          <a:lstStyle/>
          <a:p>
            <a:pPr marL="0" lvl="0" indent="0" algn="l">
              <a:lnSpc>
                <a:spcPts val="3000"/>
              </a:lnSpc>
              <a:spcBef>
                <a:spcPct val="0"/>
              </a:spcBef>
            </a:pPr>
            <a:r>
              <a:rPr lang="en-US" sz="2000" spc="100" dirty="0">
                <a:solidFill>
                  <a:srgbClr val="FFFD47"/>
                </a:solidFill>
                <a:latin typeface="Horizon"/>
                <a:ea typeface="Horizon"/>
                <a:cs typeface="Horizon"/>
                <a:sym typeface="Horizon"/>
              </a:rPr>
              <a:t>Observation AND INSIGHTS</a:t>
            </a:r>
            <a:endParaRPr lang="en-US" sz="2000" b="1" u="none" spc="100" dirty="0">
              <a:solidFill>
                <a:srgbClr val="FFFD47"/>
              </a:solidFill>
              <a:latin typeface="Horizon"/>
              <a:ea typeface="Horizon"/>
              <a:cs typeface="Horizon"/>
              <a:sym typeface="Horizon"/>
            </a:endParaRPr>
          </a:p>
        </p:txBody>
      </p:sp>
      <p:pic>
        <p:nvPicPr>
          <p:cNvPr id="30" name="Picture 29">
            <a:extLst>
              <a:ext uri="{FF2B5EF4-FFF2-40B4-BE49-F238E27FC236}">
                <a16:creationId xmlns:a16="http://schemas.microsoft.com/office/drawing/2014/main" id="{4E431A57-7D67-AB9C-7853-24222813482B}"/>
              </a:ext>
            </a:extLst>
          </p:cNvPr>
          <p:cNvPicPr>
            <a:picLocks noChangeAspect="1"/>
          </p:cNvPicPr>
          <p:nvPr/>
        </p:nvPicPr>
        <p:blipFill>
          <a:blip r:embed="rId2"/>
          <a:stretch>
            <a:fillRect/>
          </a:stretch>
        </p:blipFill>
        <p:spPr>
          <a:xfrm>
            <a:off x="11476483" y="2781300"/>
            <a:ext cx="6106458" cy="5451163"/>
          </a:xfrm>
          <a:prstGeom prst="rect">
            <a:avLst/>
          </a:prstGeom>
        </p:spPr>
      </p:pic>
      <p:grpSp>
        <p:nvGrpSpPr>
          <p:cNvPr id="31" name="Group 14">
            <a:extLst>
              <a:ext uri="{FF2B5EF4-FFF2-40B4-BE49-F238E27FC236}">
                <a16:creationId xmlns:a16="http://schemas.microsoft.com/office/drawing/2014/main" id="{FD73DE61-A638-716D-9C3F-6E78492FCBE0}"/>
              </a:ext>
            </a:extLst>
          </p:cNvPr>
          <p:cNvGrpSpPr/>
          <p:nvPr/>
        </p:nvGrpSpPr>
        <p:grpSpPr>
          <a:xfrm>
            <a:off x="14173200" y="636639"/>
            <a:ext cx="1127254" cy="1127018"/>
            <a:chOff x="0" y="0"/>
            <a:chExt cx="1503005" cy="1502690"/>
          </a:xfrm>
        </p:grpSpPr>
        <p:sp>
          <p:nvSpPr>
            <p:cNvPr id="32" name="Freeform 15">
              <a:extLst>
                <a:ext uri="{FF2B5EF4-FFF2-40B4-BE49-F238E27FC236}">
                  <a16:creationId xmlns:a16="http://schemas.microsoft.com/office/drawing/2014/main" id="{AC337322-FCA4-06BE-4B59-06DFEB0F0F92}"/>
                </a:ext>
              </a:extLst>
            </p:cNvPr>
            <p:cNvSpPr/>
            <p:nvPr/>
          </p:nvSpPr>
          <p:spPr>
            <a:xfrm>
              <a:off x="0" y="0"/>
              <a:ext cx="1503005" cy="1502690"/>
            </a:xfrm>
            <a:custGeom>
              <a:avLst/>
              <a:gdLst/>
              <a:ahLst/>
              <a:cxnLst/>
              <a:rect l="l" t="t" r="r" b="b"/>
              <a:pathLst>
                <a:path w="1503005" h="1502690">
                  <a:moveTo>
                    <a:pt x="0" y="0"/>
                  </a:moveTo>
                  <a:lnTo>
                    <a:pt x="1503005" y="0"/>
                  </a:lnTo>
                  <a:lnTo>
                    <a:pt x="1503005" y="1502690"/>
                  </a:lnTo>
                  <a:lnTo>
                    <a:pt x="0" y="1502690"/>
                  </a:lnTo>
                  <a:lnTo>
                    <a:pt x="0" y="0"/>
                  </a:lnTo>
                  <a:close/>
                </a:path>
              </a:pathLst>
            </a:custGeom>
            <a:blipFill>
              <a:blip r:embed="rId3">
                <a:extLst>
                  <a:ext uri="{96DAC541-7B7A-43D3-8B79-37D633B846F1}">
                    <asvg:svgBlip xmlns:asvg="http://schemas.microsoft.com/office/drawing/2016/SVG/main" r:embed="rId4"/>
                  </a:ext>
                </a:extLst>
              </a:blip>
              <a:stretch>
                <a:fillRect t="-10" b="-10"/>
              </a:stretch>
            </a:blipFill>
          </p:spPr>
        </p:sp>
        <p:sp>
          <p:nvSpPr>
            <p:cNvPr id="33" name="TextBox 16">
              <a:extLst>
                <a:ext uri="{FF2B5EF4-FFF2-40B4-BE49-F238E27FC236}">
                  <a16:creationId xmlns:a16="http://schemas.microsoft.com/office/drawing/2014/main" id="{A48CD8BE-80BA-9471-BF9E-B6E70BF35505}"/>
                </a:ext>
              </a:extLst>
            </p:cNvPr>
            <p:cNvSpPr txBox="1"/>
            <p:nvPr/>
          </p:nvSpPr>
          <p:spPr>
            <a:xfrm>
              <a:off x="227648" y="460942"/>
              <a:ext cx="1106832" cy="677108"/>
            </a:xfrm>
            <a:prstGeom prst="rect">
              <a:avLst/>
            </a:prstGeom>
          </p:spPr>
          <p:txBody>
            <a:bodyPr lIns="0" tIns="0" rIns="0" bIns="0" rtlCol="0" anchor="t">
              <a:spAutoFit/>
            </a:bodyPr>
            <a:lstStyle/>
            <a:p>
              <a:pPr algn="ctr"/>
              <a:r>
                <a:rPr lang="en-GB" sz="1100" dirty="0">
                  <a:solidFill>
                    <a:schemeClr val="bg1"/>
                  </a:solidFill>
                </a:rPr>
                <a:t>Length of Stay vs. Billing Amount</a:t>
              </a:r>
              <a:r>
                <a:rPr lang="en-US" sz="1050" b="1" dirty="0">
                  <a:solidFill>
                    <a:schemeClr val="bg1"/>
                  </a:solidFill>
                  <a:latin typeface="Agrandir Bold"/>
                  <a:ea typeface="Agrandir Bold"/>
                  <a:cs typeface="Agrandir Bold"/>
                  <a:sym typeface="Agrandir Bold"/>
                </a:rPr>
                <a:t> A</a:t>
              </a:r>
            </a:p>
          </p:txBody>
        </p:sp>
      </p:grpSp>
      <p:grpSp>
        <p:nvGrpSpPr>
          <p:cNvPr id="34" name="Group 17">
            <a:extLst>
              <a:ext uri="{FF2B5EF4-FFF2-40B4-BE49-F238E27FC236}">
                <a16:creationId xmlns:a16="http://schemas.microsoft.com/office/drawing/2014/main" id="{BFD50E6D-3308-3D96-D727-0601385A62AC}"/>
              </a:ext>
            </a:extLst>
          </p:cNvPr>
          <p:cNvGrpSpPr/>
          <p:nvPr/>
        </p:nvGrpSpPr>
        <p:grpSpPr>
          <a:xfrm>
            <a:off x="15637866" y="636639"/>
            <a:ext cx="1127254" cy="1127018"/>
            <a:chOff x="0" y="0"/>
            <a:chExt cx="1503005" cy="1502690"/>
          </a:xfrm>
        </p:grpSpPr>
        <p:sp>
          <p:nvSpPr>
            <p:cNvPr id="35" name="Freeform 18">
              <a:extLst>
                <a:ext uri="{FF2B5EF4-FFF2-40B4-BE49-F238E27FC236}">
                  <a16:creationId xmlns:a16="http://schemas.microsoft.com/office/drawing/2014/main" id="{351EF631-55C4-B37E-748E-1127F7C6F71A}"/>
                </a:ext>
              </a:extLst>
            </p:cNvPr>
            <p:cNvSpPr/>
            <p:nvPr/>
          </p:nvSpPr>
          <p:spPr>
            <a:xfrm>
              <a:off x="0" y="0"/>
              <a:ext cx="1503005" cy="1502690"/>
            </a:xfrm>
            <a:custGeom>
              <a:avLst/>
              <a:gdLst/>
              <a:ahLst/>
              <a:cxnLst/>
              <a:rect l="l" t="t" r="r" b="b"/>
              <a:pathLst>
                <a:path w="1503005" h="1502690">
                  <a:moveTo>
                    <a:pt x="0" y="0"/>
                  </a:moveTo>
                  <a:lnTo>
                    <a:pt x="1503005" y="0"/>
                  </a:lnTo>
                  <a:lnTo>
                    <a:pt x="1503005" y="1502690"/>
                  </a:lnTo>
                  <a:lnTo>
                    <a:pt x="0" y="1502690"/>
                  </a:lnTo>
                  <a:lnTo>
                    <a:pt x="0" y="0"/>
                  </a:lnTo>
                  <a:close/>
                </a:path>
              </a:pathLst>
            </a:custGeom>
            <a:blipFill>
              <a:blip r:embed="rId5">
                <a:extLst>
                  <a:ext uri="{96DAC541-7B7A-43D3-8B79-37D633B846F1}">
                    <asvg:svgBlip xmlns:asvg="http://schemas.microsoft.com/office/drawing/2016/SVG/main" r:embed="rId6"/>
                  </a:ext>
                </a:extLst>
              </a:blip>
              <a:stretch>
                <a:fillRect t="-10" b="-10"/>
              </a:stretch>
            </a:blipFill>
          </p:spPr>
        </p:sp>
        <p:sp>
          <p:nvSpPr>
            <p:cNvPr id="36" name="TextBox 19">
              <a:extLst>
                <a:ext uri="{FF2B5EF4-FFF2-40B4-BE49-F238E27FC236}">
                  <a16:creationId xmlns:a16="http://schemas.microsoft.com/office/drawing/2014/main" id="{3EBE6971-62A8-172E-7E75-1E1E730210FB}"/>
                </a:ext>
              </a:extLst>
            </p:cNvPr>
            <p:cNvSpPr txBox="1"/>
            <p:nvPr/>
          </p:nvSpPr>
          <p:spPr>
            <a:xfrm>
              <a:off x="198087" y="667281"/>
              <a:ext cx="1106832" cy="492442"/>
            </a:xfrm>
            <a:prstGeom prst="rect">
              <a:avLst/>
            </a:prstGeom>
          </p:spPr>
          <p:txBody>
            <a:bodyPr lIns="0" tIns="0" rIns="0" bIns="0" rtlCol="0" anchor="t">
              <a:spAutoFit/>
            </a:bodyPr>
            <a:lstStyle/>
            <a:p>
              <a:pPr algn="ctr"/>
              <a:r>
                <a:rPr lang="en-GB" sz="1200" dirty="0">
                  <a:solidFill>
                    <a:schemeClr val="bg1"/>
                  </a:solidFill>
                </a:rPr>
                <a:t>Gender Influences</a:t>
              </a:r>
              <a:endParaRPr lang="en-US" sz="1100" b="1" dirty="0">
                <a:solidFill>
                  <a:schemeClr val="bg1"/>
                </a:solidFill>
                <a:latin typeface="Agrandir Bold"/>
                <a:ea typeface="Agrandir Bold"/>
                <a:cs typeface="Agrandir Bold"/>
                <a:sym typeface="Agrandir Bold"/>
              </a:endParaRPr>
            </a:p>
          </p:txBody>
        </p:sp>
      </p:grpSp>
      <p:grpSp>
        <p:nvGrpSpPr>
          <p:cNvPr id="37" name="Group 23">
            <a:extLst>
              <a:ext uri="{FF2B5EF4-FFF2-40B4-BE49-F238E27FC236}">
                <a16:creationId xmlns:a16="http://schemas.microsoft.com/office/drawing/2014/main" id="{83DDFD7C-81FC-166F-61DC-D3F00E02402F}"/>
              </a:ext>
            </a:extLst>
          </p:cNvPr>
          <p:cNvGrpSpPr/>
          <p:nvPr/>
        </p:nvGrpSpPr>
        <p:grpSpPr>
          <a:xfrm>
            <a:off x="12708534" y="636639"/>
            <a:ext cx="1127254" cy="1127137"/>
            <a:chOff x="0" y="0"/>
            <a:chExt cx="1503005" cy="1502848"/>
          </a:xfrm>
        </p:grpSpPr>
        <p:sp>
          <p:nvSpPr>
            <p:cNvPr id="38" name="Freeform 24">
              <a:extLst>
                <a:ext uri="{FF2B5EF4-FFF2-40B4-BE49-F238E27FC236}">
                  <a16:creationId xmlns:a16="http://schemas.microsoft.com/office/drawing/2014/main" id="{6D5A2110-8F86-6B1E-88A6-E12ED6B65B3C}"/>
                </a:ext>
              </a:extLst>
            </p:cNvPr>
            <p:cNvSpPr/>
            <p:nvPr/>
          </p:nvSpPr>
          <p:spPr>
            <a:xfrm>
              <a:off x="0" y="0"/>
              <a:ext cx="1503005" cy="1502848"/>
            </a:xfrm>
            <a:custGeom>
              <a:avLst/>
              <a:gdLst/>
              <a:ahLst/>
              <a:cxnLst/>
              <a:rect l="l" t="t" r="r" b="b"/>
              <a:pathLst>
                <a:path w="1503005" h="1502848">
                  <a:moveTo>
                    <a:pt x="0" y="0"/>
                  </a:moveTo>
                  <a:lnTo>
                    <a:pt x="1503005" y="0"/>
                  </a:lnTo>
                  <a:lnTo>
                    <a:pt x="1503005" y="1502848"/>
                  </a:lnTo>
                  <a:lnTo>
                    <a:pt x="0" y="1502848"/>
                  </a:lnTo>
                  <a:lnTo>
                    <a:pt x="0" y="0"/>
                  </a:lnTo>
                  <a:close/>
                </a:path>
              </a:pathLst>
            </a:custGeom>
            <a:blipFill>
              <a:blip r:embed="rId7">
                <a:extLst>
                  <a:ext uri="{96DAC541-7B7A-43D3-8B79-37D633B846F1}">
                    <asvg:svgBlip xmlns:asvg="http://schemas.microsoft.com/office/drawing/2016/SVG/main" r:embed="rId8"/>
                  </a:ext>
                </a:extLst>
              </a:blip>
              <a:stretch>
                <a:fillRect t="-5" b="-5"/>
              </a:stretch>
            </a:blipFill>
          </p:spPr>
          <p:txBody>
            <a:bodyPr/>
            <a:lstStyle/>
            <a:p>
              <a:endParaRPr lang="en-NG" sz="2800" dirty="0"/>
            </a:p>
          </p:txBody>
        </p:sp>
        <p:sp>
          <p:nvSpPr>
            <p:cNvPr id="39" name="TextBox 25">
              <a:extLst>
                <a:ext uri="{FF2B5EF4-FFF2-40B4-BE49-F238E27FC236}">
                  <a16:creationId xmlns:a16="http://schemas.microsoft.com/office/drawing/2014/main" id="{1487D68A-9F84-0D90-3C28-1FA00E41C8F1}"/>
                </a:ext>
              </a:extLst>
            </p:cNvPr>
            <p:cNvSpPr txBox="1"/>
            <p:nvPr/>
          </p:nvSpPr>
          <p:spPr>
            <a:xfrm>
              <a:off x="198087" y="213567"/>
              <a:ext cx="1106832" cy="1231106"/>
            </a:xfrm>
            <a:prstGeom prst="rect">
              <a:avLst/>
            </a:prstGeom>
          </p:spPr>
          <p:txBody>
            <a:bodyPr lIns="0" tIns="0" rIns="0" bIns="0" rtlCol="0" anchor="t">
              <a:spAutoFit/>
            </a:bodyPr>
            <a:lstStyle/>
            <a:p>
              <a:pPr algn="ctr"/>
              <a:r>
                <a:rPr lang="en-GB" sz="1200" dirty="0">
                  <a:solidFill>
                    <a:schemeClr val="bg1"/>
                  </a:solidFill>
                </a:rPr>
                <a:t>Age vs. Billing Amount &amp; Length of Stay</a:t>
              </a:r>
              <a:endParaRPr lang="en-US" sz="1100" b="1" dirty="0">
                <a:solidFill>
                  <a:schemeClr val="bg1"/>
                </a:solidFill>
                <a:latin typeface="Agrandir Bold"/>
                <a:ea typeface="Agrandir Bold"/>
                <a:cs typeface="Agrandir Bold"/>
                <a:sym typeface="Agrandir Bold"/>
              </a:endParaRPr>
            </a:p>
          </p:txBody>
        </p:sp>
      </p:grpSp>
      <p:sp>
        <p:nvSpPr>
          <p:cNvPr id="40" name="Rectangle 1">
            <a:extLst>
              <a:ext uri="{FF2B5EF4-FFF2-40B4-BE49-F238E27FC236}">
                <a16:creationId xmlns:a16="http://schemas.microsoft.com/office/drawing/2014/main" id="{7E7AA3E9-4EE1-02B4-405A-6607ABE651FD}"/>
              </a:ext>
            </a:extLst>
          </p:cNvPr>
          <p:cNvSpPr>
            <a:spLocks noChangeArrowheads="1"/>
          </p:cNvSpPr>
          <p:nvPr/>
        </p:nvSpPr>
        <p:spPr bwMode="auto">
          <a:xfrm>
            <a:off x="596737" y="3075255"/>
            <a:ext cx="9918863" cy="6689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NG" altLang="en-NG" sz="1800" b="1" i="0" u="none" strike="noStrike" cap="none" normalizeH="0" baseline="0" dirty="0">
                <a:ln>
                  <a:noFill/>
                </a:ln>
                <a:solidFill>
                  <a:schemeClr val="bg1"/>
                </a:solidFill>
                <a:effectLst/>
                <a:latin typeface="Arial" panose="020B0604020202020204" pitchFamily="34" charset="0"/>
              </a:rPr>
              <a:t>Age vs. Billing Amount &amp; Length of Stay</a:t>
            </a:r>
            <a:endParaRPr kumimoji="0" lang="en-NG" altLang="en-NG"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NG" altLang="en-NG" sz="1800" b="1" i="0" u="none" strike="noStrike" cap="none" normalizeH="0" baseline="0" dirty="0">
                <a:ln>
                  <a:noFill/>
                </a:ln>
                <a:solidFill>
                  <a:schemeClr val="bg1"/>
                </a:solidFill>
                <a:effectLst/>
                <a:latin typeface="Arial" panose="020B0604020202020204" pitchFamily="34" charset="0"/>
              </a:rPr>
              <a:t>Weak Positive Correlation:</a:t>
            </a:r>
            <a:endParaRPr kumimoji="0" lang="en-NG" altLang="en-NG" sz="1800" b="0" i="0" u="none" strike="noStrike" cap="none" normalizeH="0" baseline="0" dirty="0">
              <a:ln>
                <a:noFill/>
              </a:ln>
              <a:solidFill>
                <a:schemeClr val="bg1"/>
              </a:solidFill>
              <a:effectLst/>
              <a:latin typeface="Arial" panose="020B0604020202020204" pitchFamily="34" charset="0"/>
            </a:endParaRP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NG" altLang="en-NG" sz="1800" b="1" i="0" u="none" strike="noStrike" cap="none" normalizeH="0" baseline="0" dirty="0">
                <a:ln>
                  <a:noFill/>
                </a:ln>
                <a:solidFill>
                  <a:schemeClr val="bg1"/>
                </a:solidFill>
                <a:effectLst/>
                <a:latin typeface="Arial" panose="020B0604020202020204" pitchFamily="34" charset="0"/>
              </a:rPr>
              <a:t>Age and Length of Stay:</a:t>
            </a:r>
            <a:r>
              <a:rPr kumimoji="0" lang="en-NG" altLang="en-NG" sz="1800" b="0" i="0" u="none" strike="noStrike" cap="none" normalizeH="0" baseline="0" dirty="0">
                <a:ln>
                  <a:noFill/>
                </a:ln>
                <a:solidFill>
                  <a:schemeClr val="bg1"/>
                </a:solidFill>
                <a:effectLst/>
                <a:latin typeface="Arial" panose="020B0604020202020204" pitchFamily="34" charset="0"/>
              </a:rPr>
              <a:t> Older patients tend to have longer hospital stays.</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NG" altLang="en-NG" sz="1800" b="1" i="0" u="none" strike="noStrike" cap="none" normalizeH="0" baseline="0" dirty="0">
                <a:ln>
                  <a:noFill/>
                </a:ln>
                <a:solidFill>
                  <a:schemeClr val="bg1"/>
                </a:solidFill>
                <a:effectLst/>
                <a:latin typeface="Arial" panose="020B0604020202020204" pitchFamily="34" charset="0"/>
              </a:rPr>
              <a:t>Age and Billing Amount:</a:t>
            </a:r>
            <a:r>
              <a:rPr kumimoji="0" lang="en-NG" altLang="en-NG" sz="1800" b="0" i="0" u="none" strike="noStrike" cap="none" normalizeH="0" baseline="0" dirty="0">
                <a:ln>
                  <a:noFill/>
                </a:ln>
                <a:solidFill>
                  <a:schemeClr val="bg1"/>
                </a:solidFill>
                <a:effectLst/>
                <a:latin typeface="Arial" panose="020B0604020202020204" pitchFamily="34" charset="0"/>
              </a:rPr>
              <a:t> Higher ages are associated with increased billing amounts.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NG" altLang="en-NG" sz="1800" b="1" i="0" u="none" strike="noStrike" cap="none" normalizeH="0" baseline="0" dirty="0">
                <a:ln>
                  <a:noFill/>
                </a:ln>
                <a:solidFill>
                  <a:schemeClr val="bg1"/>
                </a:solidFill>
                <a:effectLst/>
                <a:latin typeface="Arial" panose="020B0604020202020204" pitchFamily="34" charset="0"/>
              </a:rPr>
              <a:t>Implication:</a:t>
            </a:r>
            <a:r>
              <a:rPr kumimoji="0" lang="en-NG" altLang="en-NG" sz="1800" b="0" i="0" u="none" strike="noStrike" cap="none" normalizeH="0" baseline="0" dirty="0">
                <a:ln>
                  <a:noFill/>
                </a:ln>
                <a:solidFill>
                  <a:schemeClr val="bg1"/>
                </a:solidFill>
                <a:effectLst/>
                <a:latin typeface="Arial" panose="020B0604020202020204" pitchFamily="34" charset="0"/>
              </a:rPr>
              <a:t> While age influences both length of stay and costs, the relationship is not strong, indicating other factors also play significant roles.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NG" altLang="en-NG" sz="1800" b="1" i="0" u="none" strike="noStrike" cap="none" normalizeH="0" baseline="0" dirty="0">
                <a:ln>
                  <a:noFill/>
                </a:ln>
                <a:solidFill>
                  <a:schemeClr val="bg1"/>
                </a:solidFill>
                <a:effectLst/>
                <a:latin typeface="Arial" panose="020B0604020202020204" pitchFamily="34" charset="0"/>
              </a:rPr>
              <a:t>Length of Stay vs. Billing Amount</a:t>
            </a:r>
            <a:endParaRPr kumimoji="0" lang="en-NG" altLang="en-NG"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NG" altLang="en-NG" sz="1800" b="1" i="0" u="none" strike="noStrike" cap="none" normalizeH="0" baseline="0" dirty="0">
                <a:ln>
                  <a:noFill/>
                </a:ln>
                <a:solidFill>
                  <a:schemeClr val="bg1"/>
                </a:solidFill>
                <a:effectLst/>
                <a:latin typeface="Arial" panose="020B0604020202020204" pitchFamily="34" charset="0"/>
              </a:rPr>
              <a:t>Moderate Positive Correlation:</a:t>
            </a:r>
            <a:endParaRPr kumimoji="0" lang="en-NG" altLang="en-NG" sz="1800" b="0" i="0" u="none" strike="noStrike" cap="none" normalizeH="0" baseline="0" dirty="0">
              <a:ln>
                <a:noFill/>
              </a:ln>
              <a:solidFill>
                <a:schemeClr val="bg1"/>
              </a:solidFill>
              <a:effectLst/>
              <a:latin typeface="Arial" panose="020B0604020202020204" pitchFamily="34" charset="0"/>
            </a:endParaRP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NG" altLang="en-NG" sz="1800" b="0" i="0" u="none" strike="noStrike" cap="none" normalizeH="0" baseline="0" dirty="0">
                <a:ln>
                  <a:noFill/>
                </a:ln>
                <a:solidFill>
                  <a:schemeClr val="bg1"/>
                </a:solidFill>
                <a:effectLst/>
                <a:latin typeface="Arial" panose="020B0604020202020204" pitchFamily="34" charset="0"/>
              </a:rPr>
              <a:t>Longer hospital stays generally result in higher billing amounts.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NG" altLang="en-NG" sz="1800" b="1" i="0" u="none" strike="noStrike" cap="none" normalizeH="0" baseline="0" dirty="0">
                <a:ln>
                  <a:noFill/>
                </a:ln>
                <a:solidFill>
                  <a:schemeClr val="bg1"/>
                </a:solidFill>
                <a:effectLst/>
                <a:latin typeface="Arial" panose="020B0604020202020204" pitchFamily="34" charset="0"/>
              </a:rPr>
              <a:t>Implication:</a:t>
            </a:r>
            <a:r>
              <a:rPr kumimoji="0" lang="en-NG" altLang="en-NG" sz="1800" b="0" i="0" u="none" strike="noStrike" cap="none" normalizeH="0" baseline="0" dirty="0">
                <a:ln>
                  <a:noFill/>
                </a:ln>
                <a:solidFill>
                  <a:schemeClr val="bg1"/>
                </a:solidFill>
                <a:effectLst/>
                <a:latin typeface="Arial" panose="020B0604020202020204" pitchFamily="34" charset="0"/>
              </a:rPr>
              <a:t> Efficient management of hospital stays can help control costs.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NG" altLang="en-NG" sz="1800" b="1" i="0" u="none" strike="noStrike" cap="none" normalizeH="0" baseline="0" dirty="0">
                <a:ln>
                  <a:noFill/>
                </a:ln>
                <a:solidFill>
                  <a:schemeClr val="bg1"/>
                </a:solidFill>
                <a:effectLst/>
                <a:latin typeface="Arial" panose="020B0604020202020204" pitchFamily="34" charset="0"/>
              </a:rPr>
              <a:t>Gender Influences</a:t>
            </a:r>
            <a:endParaRPr kumimoji="0" lang="en-NG" altLang="en-NG"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NG" altLang="en-NG" sz="1800" b="1" i="0" u="none" strike="noStrike" cap="none" normalizeH="0" baseline="0" dirty="0">
                <a:ln>
                  <a:noFill/>
                </a:ln>
                <a:solidFill>
                  <a:schemeClr val="bg1"/>
                </a:solidFill>
                <a:effectLst/>
                <a:latin typeface="Arial" panose="020B0604020202020204" pitchFamily="34" charset="0"/>
              </a:rPr>
              <a:t>Minimal Correlation:</a:t>
            </a:r>
            <a:endParaRPr kumimoji="0" lang="en-NG" altLang="en-NG" sz="1800" b="0" i="0" u="none" strike="noStrike" cap="none" normalizeH="0" baseline="0" dirty="0">
              <a:ln>
                <a:noFill/>
              </a:ln>
              <a:solidFill>
                <a:schemeClr val="bg1"/>
              </a:solidFill>
              <a:effectLst/>
              <a:latin typeface="Arial" panose="020B0604020202020204" pitchFamily="34" charset="0"/>
            </a:endParaRP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NG" altLang="en-NG" sz="1800" b="0" i="0" u="none" strike="noStrike" cap="none" normalizeH="0" baseline="0" dirty="0">
                <a:ln>
                  <a:noFill/>
                </a:ln>
                <a:solidFill>
                  <a:schemeClr val="bg1"/>
                </a:solidFill>
                <a:effectLst/>
                <a:latin typeface="Arial" panose="020B0604020202020204" pitchFamily="34" charset="0"/>
              </a:rPr>
              <a:t>Gender does not significantly impact age, length of stay, or billing amounts.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NG" altLang="en-NG" sz="1800" b="1" i="0" u="none" strike="noStrike" cap="none" normalizeH="0" baseline="0" dirty="0">
                <a:ln>
                  <a:noFill/>
                </a:ln>
                <a:solidFill>
                  <a:schemeClr val="bg1"/>
                </a:solidFill>
                <a:effectLst/>
                <a:latin typeface="Arial" panose="020B0604020202020204" pitchFamily="34" charset="0"/>
              </a:rPr>
              <a:t>Implication:</a:t>
            </a:r>
            <a:r>
              <a:rPr kumimoji="0" lang="en-NG" altLang="en-NG" sz="1800" b="0" i="0" u="none" strike="noStrike" cap="none" normalizeH="0" baseline="0" dirty="0">
                <a:ln>
                  <a:noFill/>
                </a:ln>
                <a:solidFill>
                  <a:schemeClr val="bg1"/>
                </a:solidFill>
                <a:effectLst/>
                <a:latin typeface="Arial" panose="020B0604020202020204" pitchFamily="34" charset="0"/>
              </a:rPr>
              <a:t> Healthcare costs and stay durations are consistent across genders, suggesting equitable treatment practices.</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NG" altLang="en-NG" sz="1800" b="0" i="0" u="none" strike="noStrike" cap="none" normalizeH="0" baseline="0" dirty="0">
              <a:ln>
                <a:noFill/>
              </a:ln>
              <a:solidFill>
                <a:schemeClr val="bg1"/>
              </a:solidFill>
              <a:effectLst/>
              <a:latin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grpSp>
        <p:nvGrpSpPr>
          <p:cNvPr id="32" name="Group 21">
            <a:extLst>
              <a:ext uri="{FF2B5EF4-FFF2-40B4-BE49-F238E27FC236}">
                <a16:creationId xmlns:a16="http://schemas.microsoft.com/office/drawing/2014/main" id="{3D47E41D-0CE7-E56E-C2C1-9FB03CCC89CF}"/>
              </a:ext>
            </a:extLst>
          </p:cNvPr>
          <p:cNvGrpSpPr/>
          <p:nvPr/>
        </p:nvGrpSpPr>
        <p:grpSpPr>
          <a:xfrm>
            <a:off x="381000" y="1808045"/>
            <a:ext cx="10608120" cy="7907455"/>
            <a:chOff x="0" y="0"/>
            <a:chExt cx="24892984" cy="15240428"/>
          </a:xfrm>
        </p:grpSpPr>
        <p:sp>
          <p:nvSpPr>
            <p:cNvPr id="33" name="Freeform 22">
              <a:extLst>
                <a:ext uri="{FF2B5EF4-FFF2-40B4-BE49-F238E27FC236}">
                  <a16:creationId xmlns:a16="http://schemas.microsoft.com/office/drawing/2014/main" id="{F414119F-131B-7806-199C-222BEB4E9C56}"/>
                </a:ext>
              </a:extLst>
            </p:cNvPr>
            <p:cNvSpPr/>
            <p:nvPr/>
          </p:nvSpPr>
          <p:spPr>
            <a:xfrm>
              <a:off x="31750" y="31750"/>
              <a:ext cx="24829484" cy="15176928"/>
            </a:xfrm>
            <a:custGeom>
              <a:avLst/>
              <a:gdLst/>
              <a:ahLst/>
              <a:cxnLst/>
              <a:rect l="l" t="t" r="r" b="b"/>
              <a:pathLst>
                <a:path w="24829484" h="15176928">
                  <a:moveTo>
                    <a:pt x="24736774" y="15176928"/>
                  </a:moveTo>
                  <a:lnTo>
                    <a:pt x="92710" y="15176928"/>
                  </a:lnTo>
                  <a:cubicBezTo>
                    <a:pt x="41910" y="15176928"/>
                    <a:pt x="0" y="15135019"/>
                    <a:pt x="0" y="15084219"/>
                  </a:cubicBezTo>
                  <a:lnTo>
                    <a:pt x="0" y="92710"/>
                  </a:lnTo>
                  <a:cubicBezTo>
                    <a:pt x="0" y="41910"/>
                    <a:pt x="41910" y="0"/>
                    <a:pt x="92710" y="0"/>
                  </a:cubicBezTo>
                  <a:lnTo>
                    <a:pt x="24735504" y="0"/>
                  </a:lnTo>
                  <a:cubicBezTo>
                    <a:pt x="24786304" y="0"/>
                    <a:pt x="24828215" y="41910"/>
                    <a:pt x="24828215" y="92710"/>
                  </a:cubicBezTo>
                  <a:lnTo>
                    <a:pt x="24828215" y="15082949"/>
                  </a:lnTo>
                  <a:cubicBezTo>
                    <a:pt x="24829484" y="15135019"/>
                    <a:pt x="24787574" y="15176928"/>
                    <a:pt x="24736774" y="15176928"/>
                  </a:cubicBezTo>
                  <a:close/>
                </a:path>
              </a:pathLst>
            </a:custGeom>
            <a:solidFill>
              <a:srgbClr val="101010"/>
            </a:solidFill>
          </p:spPr>
        </p:sp>
        <p:sp>
          <p:nvSpPr>
            <p:cNvPr id="34" name="Freeform 23">
              <a:extLst>
                <a:ext uri="{FF2B5EF4-FFF2-40B4-BE49-F238E27FC236}">
                  <a16:creationId xmlns:a16="http://schemas.microsoft.com/office/drawing/2014/main" id="{26F6F6D0-2B51-B5D7-5739-79E98E793E0E}"/>
                </a:ext>
              </a:extLst>
            </p:cNvPr>
            <p:cNvSpPr/>
            <p:nvPr/>
          </p:nvSpPr>
          <p:spPr>
            <a:xfrm>
              <a:off x="0" y="0"/>
              <a:ext cx="24892984" cy="15240428"/>
            </a:xfrm>
            <a:custGeom>
              <a:avLst/>
              <a:gdLst/>
              <a:ahLst/>
              <a:cxnLst/>
              <a:rect l="l" t="t" r="r" b="b"/>
              <a:pathLst>
                <a:path w="24892984" h="15240428">
                  <a:moveTo>
                    <a:pt x="24768524" y="59690"/>
                  </a:moveTo>
                  <a:cubicBezTo>
                    <a:pt x="24804084" y="59690"/>
                    <a:pt x="24833294" y="88900"/>
                    <a:pt x="24833294" y="124460"/>
                  </a:cubicBezTo>
                  <a:lnTo>
                    <a:pt x="24833294" y="15115969"/>
                  </a:lnTo>
                  <a:cubicBezTo>
                    <a:pt x="24833294" y="15151528"/>
                    <a:pt x="24804084" y="15180739"/>
                    <a:pt x="24768524" y="15180739"/>
                  </a:cubicBezTo>
                  <a:lnTo>
                    <a:pt x="124460" y="15180739"/>
                  </a:lnTo>
                  <a:cubicBezTo>
                    <a:pt x="88900" y="15180739"/>
                    <a:pt x="59690" y="15151528"/>
                    <a:pt x="59690" y="15115969"/>
                  </a:cubicBezTo>
                  <a:lnTo>
                    <a:pt x="59690" y="124460"/>
                  </a:lnTo>
                  <a:cubicBezTo>
                    <a:pt x="59690" y="88900"/>
                    <a:pt x="88900" y="59690"/>
                    <a:pt x="124460" y="59690"/>
                  </a:cubicBezTo>
                  <a:lnTo>
                    <a:pt x="24768524" y="59690"/>
                  </a:lnTo>
                  <a:moveTo>
                    <a:pt x="24768524" y="0"/>
                  </a:moveTo>
                  <a:lnTo>
                    <a:pt x="124460" y="0"/>
                  </a:lnTo>
                  <a:cubicBezTo>
                    <a:pt x="55880" y="0"/>
                    <a:pt x="0" y="55880"/>
                    <a:pt x="0" y="124460"/>
                  </a:cubicBezTo>
                  <a:lnTo>
                    <a:pt x="0" y="15115969"/>
                  </a:lnTo>
                  <a:cubicBezTo>
                    <a:pt x="0" y="15184549"/>
                    <a:pt x="55880" y="15240428"/>
                    <a:pt x="124460" y="15240428"/>
                  </a:cubicBezTo>
                  <a:lnTo>
                    <a:pt x="24768524" y="15240428"/>
                  </a:lnTo>
                  <a:cubicBezTo>
                    <a:pt x="24837104" y="15240428"/>
                    <a:pt x="24892984" y="15184549"/>
                    <a:pt x="24892984" y="15115969"/>
                  </a:cubicBezTo>
                  <a:lnTo>
                    <a:pt x="24892984" y="124460"/>
                  </a:lnTo>
                  <a:cubicBezTo>
                    <a:pt x="24892984" y="55880"/>
                    <a:pt x="24837104" y="0"/>
                    <a:pt x="24768524" y="0"/>
                  </a:cubicBezTo>
                  <a:close/>
                </a:path>
              </a:pathLst>
            </a:custGeom>
            <a:solidFill>
              <a:srgbClr val="FFFFFF"/>
            </a:solidFill>
          </p:spPr>
        </p:sp>
      </p:grpSp>
      <p:grpSp>
        <p:nvGrpSpPr>
          <p:cNvPr id="14" name="Group 14"/>
          <p:cNvGrpSpPr/>
          <p:nvPr/>
        </p:nvGrpSpPr>
        <p:grpSpPr>
          <a:xfrm>
            <a:off x="11462641" y="2367915"/>
            <a:ext cx="6273047" cy="6890385"/>
            <a:chOff x="0" y="0"/>
            <a:chExt cx="14287370" cy="15240428"/>
          </a:xfrm>
        </p:grpSpPr>
        <p:sp>
          <p:nvSpPr>
            <p:cNvPr id="15" name="Freeform 15"/>
            <p:cNvSpPr/>
            <p:nvPr/>
          </p:nvSpPr>
          <p:spPr>
            <a:xfrm>
              <a:off x="31750" y="31750"/>
              <a:ext cx="14223870" cy="15176928"/>
            </a:xfrm>
            <a:custGeom>
              <a:avLst/>
              <a:gdLst/>
              <a:ahLst/>
              <a:cxnLst/>
              <a:rect l="l" t="t" r="r" b="b"/>
              <a:pathLst>
                <a:path w="14223870" h="15176928">
                  <a:moveTo>
                    <a:pt x="14131161" y="15176928"/>
                  </a:moveTo>
                  <a:lnTo>
                    <a:pt x="92710" y="15176928"/>
                  </a:lnTo>
                  <a:cubicBezTo>
                    <a:pt x="41910" y="15176928"/>
                    <a:pt x="0" y="15135019"/>
                    <a:pt x="0" y="15084219"/>
                  </a:cubicBezTo>
                  <a:lnTo>
                    <a:pt x="0" y="92710"/>
                  </a:lnTo>
                  <a:cubicBezTo>
                    <a:pt x="0" y="41910"/>
                    <a:pt x="41910" y="0"/>
                    <a:pt x="92710" y="0"/>
                  </a:cubicBezTo>
                  <a:lnTo>
                    <a:pt x="14129891" y="0"/>
                  </a:lnTo>
                  <a:cubicBezTo>
                    <a:pt x="14180691" y="0"/>
                    <a:pt x="14222600" y="41910"/>
                    <a:pt x="14222600" y="92710"/>
                  </a:cubicBezTo>
                  <a:lnTo>
                    <a:pt x="14222600" y="15082949"/>
                  </a:lnTo>
                  <a:cubicBezTo>
                    <a:pt x="14223870" y="15135019"/>
                    <a:pt x="14181961" y="15176928"/>
                    <a:pt x="14131161" y="15176928"/>
                  </a:cubicBezTo>
                  <a:close/>
                </a:path>
              </a:pathLst>
            </a:custGeom>
            <a:solidFill>
              <a:srgbClr val="101010"/>
            </a:solidFill>
          </p:spPr>
        </p:sp>
        <p:sp>
          <p:nvSpPr>
            <p:cNvPr id="16" name="Freeform 16"/>
            <p:cNvSpPr/>
            <p:nvPr/>
          </p:nvSpPr>
          <p:spPr>
            <a:xfrm>
              <a:off x="0" y="0"/>
              <a:ext cx="14287371" cy="15240428"/>
            </a:xfrm>
            <a:custGeom>
              <a:avLst/>
              <a:gdLst/>
              <a:ahLst/>
              <a:cxnLst/>
              <a:rect l="l" t="t" r="r" b="b"/>
              <a:pathLst>
                <a:path w="14287371" h="15240428">
                  <a:moveTo>
                    <a:pt x="14162911" y="59690"/>
                  </a:moveTo>
                  <a:cubicBezTo>
                    <a:pt x="14198470" y="59690"/>
                    <a:pt x="14227680" y="88900"/>
                    <a:pt x="14227680" y="124460"/>
                  </a:cubicBezTo>
                  <a:lnTo>
                    <a:pt x="14227680" y="15115969"/>
                  </a:lnTo>
                  <a:cubicBezTo>
                    <a:pt x="14227680" y="15151528"/>
                    <a:pt x="14198470" y="15180739"/>
                    <a:pt x="14162911" y="15180739"/>
                  </a:cubicBezTo>
                  <a:lnTo>
                    <a:pt x="124460" y="15180739"/>
                  </a:lnTo>
                  <a:cubicBezTo>
                    <a:pt x="88900" y="15180739"/>
                    <a:pt x="59690" y="15151528"/>
                    <a:pt x="59690" y="15115969"/>
                  </a:cubicBezTo>
                  <a:lnTo>
                    <a:pt x="59690" y="124460"/>
                  </a:lnTo>
                  <a:cubicBezTo>
                    <a:pt x="59690" y="88900"/>
                    <a:pt x="88900" y="59690"/>
                    <a:pt x="124460" y="59690"/>
                  </a:cubicBezTo>
                  <a:lnTo>
                    <a:pt x="14162911" y="59690"/>
                  </a:lnTo>
                  <a:moveTo>
                    <a:pt x="14162911" y="0"/>
                  </a:moveTo>
                  <a:lnTo>
                    <a:pt x="124460" y="0"/>
                  </a:lnTo>
                  <a:cubicBezTo>
                    <a:pt x="55880" y="0"/>
                    <a:pt x="0" y="55880"/>
                    <a:pt x="0" y="124460"/>
                  </a:cubicBezTo>
                  <a:lnTo>
                    <a:pt x="0" y="15115969"/>
                  </a:lnTo>
                  <a:cubicBezTo>
                    <a:pt x="0" y="15184549"/>
                    <a:pt x="55880" y="15240428"/>
                    <a:pt x="124460" y="15240428"/>
                  </a:cubicBezTo>
                  <a:lnTo>
                    <a:pt x="14162911" y="15240428"/>
                  </a:lnTo>
                  <a:cubicBezTo>
                    <a:pt x="14231491" y="15240428"/>
                    <a:pt x="14287371" y="15184549"/>
                    <a:pt x="14287371" y="15115969"/>
                  </a:cubicBezTo>
                  <a:lnTo>
                    <a:pt x="14287371" y="124460"/>
                  </a:lnTo>
                  <a:cubicBezTo>
                    <a:pt x="14287371" y="55880"/>
                    <a:pt x="14231491" y="0"/>
                    <a:pt x="14162911" y="0"/>
                  </a:cubicBezTo>
                  <a:close/>
                </a:path>
              </a:pathLst>
            </a:custGeom>
            <a:solidFill>
              <a:srgbClr val="FFFFFF"/>
            </a:solidFill>
          </p:spPr>
        </p:sp>
      </p:grpSp>
      <p:sp>
        <p:nvSpPr>
          <p:cNvPr id="19" name="TextBox 19"/>
          <p:cNvSpPr txBox="1"/>
          <p:nvPr/>
        </p:nvSpPr>
        <p:spPr>
          <a:xfrm>
            <a:off x="981665" y="578411"/>
            <a:ext cx="7407199" cy="865622"/>
          </a:xfrm>
          <a:prstGeom prst="rect">
            <a:avLst/>
          </a:prstGeom>
        </p:spPr>
        <p:txBody>
          <a:bodyPr lIns="0" tIns="0" rIns="0" bIns="0" rtlCol="0" anchor="t">
            <a:spAutoFit/>
          </a:bodyPr>
          <a:lstStyle/>
          <a:p>
            <a:pPr algn="l">
              <a:lnSpc>
                <a:spcPts val="6600"/>
              </a:lnSpc>
            </a:pPr>
            <a:r>
              <a:rPr lang="en-GB" sz="6000" dirty="0">
                <a:solidFill>
                  <a:schemeClr val="bg1"/>
                </a:solidFill>
              </a:rPr>
              <a:t>CONDITION TRENDS</a:t>
            </a:r>
            <a:endParaRPr lang="en-US" sz="6000" b="1" dirty="0">
              <a:solidFill>
                <a:schemeClr val="bg1"/>
              </a:solidFill>
              <a:latin typeface="Horizon"/>
              <a:ea typeface="Horizon"/>
              <a:cs typeface="Horizon"/>
              <a:sym typeface="Horizon"/>
            </a:endParaRPr>
          </a:p>
        </p:txBody>
      </p:sp>
      <p:sp>
        <p:nvSpPr>
          <p:cNvPr id="30" name="TextBox 26">
            <a:extLst>
              <a:ext uri="{FF2B5EF4-FFF2-40B4-BE49-F238E27FC236}">
                <a16:creationId xmlns:a16="http://schemas.microsoft.com/office/drawing/2014/main" id="{83637EA9-0859-EF5C-5DD8-7649EEA54030}"/>
              </a:ext>
            </a:extLst>
          </p:cNvPr>
          <p:cNvSpPr txBox="1"/>
          <p:nvPr/>
        </p:nvSpPr>
        <p:spPr>
          <a:xfrm>
            <a:off x="596737" y="2205980"/>
            <a:ext cx="8177056" cy="370217"/>
          </a:xfrm>
          <a:prstGeom prst="rect">
            <a:avLst/>
          </a:prstGeom>
        </p:spPr>
        <p:txBody>
          <a:bodyPr lIns="0" tIns="0" rIns="0" bIns="0" rtlCol="0" anchor="t">
            <a:spAutoFit/>
          </a:bodyPr>
          <a:lstStyle/>
          <a:p>
            <a:pPr marL="0" lvl="0" indent="0" algn="l">
              <a:lnSpc>
                <a:spcPts val="3000"/>
              </a:lnSpc>
              <a:spcBef>
                <a:spcPct val="0"/>
              </a:spcBef>
            </a:pPr>
            <a:r>
              <a:rPr lang="en-US" sz="2000" spc="100" dirty="0">
                <a:solidFill>
                  <a:srgbClr val="FFFD47"/>
                </a:solidFill>
                <a:latin typeface="Horizon"/>
                <a:ea typeface="Horizon"/>
                <a:cs typeface="Horizon"/>
                <a:sym typeface="Horizon"/>
              </a:rPr>
              <a:t>Observation AND INSIGHTS</a:t>
            </a:r>
            <a:endParaRPr lang="en-US" sz="2000" b="1" u="none" spc="100" dirty="0">
              <a:solidFill>
                <a:srgbClr val="FFFD47"/>
              </a:solidFill>
              <a:latin typeface="Horizon"/>
              <a:ea typeface="Horizon"/>
              <a:cs typeface="Horizon"/>
              <a:sym typeface="Horizon"/>
            </a:endParaRPr>
          </a:p>
        </p:txBody>
      </p:sp>
      <p:sp>
        <p:nvSpPr>
          <p:cNvPr id="35" name="Rectangle 1">
            <a:extLst>
              <a:ext uri="{FF2B5EF4-FFF2-40B4-BE49-F238E27FC236}">
                <a16:creationId xmlns:a16="http://schemas.microsoft.com/office/drawing/2014/main" id="{34197ECF-2708-46E4-3434-4A4FB12717F5}"/>
              </a:ext>
            </a:extLst>
          </p:cNvPr>
          <p:cNvSpPr>
            <a:spLocks noChangeArrowheads="1"/>
          </p:cNvSpPr>
          <p:nvPr/>
        </p:nvSpPr>
        <p:spPr bwMode="auto">
          <a:xfrm>
            <a:off x="552312" y="2673667"/>
            <a:ext cx="10147463" cy="7104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NG" altLang="en-NG" sz="1800" b="1" i="0" u="none" strike="noStrike" cap="none" normalizeH="0" baseline="0" dirty="0">
                <a:ln>
                  <a:noFill/>
                </a:ln>
                <a:solidFill>
                  <a:schemeClr val="bg1"/>
                </a:solidFill>
                <a:effectLst/>
                <a:latin typeface="Arial" panose="020B0604020202020204" pitchFamily="34" charset="0"/>
              </a:rPr>
              <a:t>Prevalence by Age Group</a:t>
            </a:r>
            <a:endParaRPr kumimoji="0" lang="en-NG" altLang="en-NG"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NG" altLang="en-NG" sz="1800" b="1" i="0" u="none" strike="noStrike" cap="none" normalizeH="0" baseline="0" dirty="0">
                <a:ln>
                  <a:noFill/>
                </a:ln>
                <a:solidFill>
                  <a:schemeClr val="bg1"/>
                </a:solidFill>
                <a:effectLst/>
                <a:latin typeface="Arial" panose="020B0604020202020204" pitchFamily="34" charset="0"/>
              </a:rPr>
              <a:t>Chronic Conditions (Cancer, Diabetes, Hypertension):</a:t>
            </a:r>
            <a:endParaRPr kumimoji="0" lang="en-NG" altLang="en-NG" sz="1800" b="0" i="0" u="none" strike="noStrike" cap="none" normalizeH="0" baseline="0" dirty="0">
              <a:ln>
                <a:noFill/>
              </a:ln>
              <a:solidFill>
                <a:schemeClr val="bg1"/>
              </a:solidFill>
              <a:effectLst/>
              <a:latin typeface="Arial" panose="020B0604020202020204" pitchFamily="34" charset="0"/>
            </a:endParaRP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NG" altLang="en-NG" sz="1800" b="1" i="0" u="none" strike="noStrike" cap="none" normalizeH="0" baseline="0" dirty="0">
                <a:ln>
                  <a:noFill/>
                </a:ln>
                <a:solidFill>
                  <a:schemeClr val="bg1"/>
                </a:solidFill>
                <a:effectLst/>
                <a:latin typeface="Arial" panose="020B0604020202020204" pitchFamily="34" charset="0"/>
              </a:rPr>
              <a:t>Higher in Older Age Groups</a:t>
            </a:r>
            <a:r>
              <a:rPr kumimoji="0" lang="en-GB" altLang="en-NG" sz="1800" b="1" i="0" u="none" strike="noStrike" cap="none" normalizeH="0" baseline="0" dirty="0">
                <a:ln>
                  <a:noFill/>
                </a:ln>
                <a:solidFill>
                  <a:schemeClr val="bg1"/>
                </a:solidFill>
                <a:effectLst/>
                <a:latin typeface="Arial" panose="020B0604020202020204" pitchFamily="34" charset="0"/>
              </a:rPr>
              <a:t>, </a:t>
            </a:r>
            <a:r>
              <a:rPr kumimoji="0" lang="en-NG" altLang="en-NG" sz="1800" b="1" i="0" u="none" strike="noStrike" cap="none" normalizeH="0" baseline="0" dirty="0">
                <a:ln>
                  <a:noFill/>
                </a:ln>
                <a:solidFill>
                  <a:schemeClr val="bg1"/>
                </a:solidFill>
                <a:effectLst/>
                <a:latin typeface="Arial" panose="020B0604020202020204" pitchFamily="34" charset="0"/>
              </a:rPr>
              <a:t>Implication:</a:t>
            </a:r>
            <a:r>
              <a:rPr kumimoji="0" lang="en-NG" altLang="en-NG" sz="1800" b="0" i="0" u="none" strike="noStrike" cap="none" normalizeH="0" baseline="0" dirty="0">
                <a:ln>
                  <a:noFill/>
                </a:ln>
                <a:solidFill>
                  <a:schemeClr val="bg1"/>
                </a:solidFill>
                <a:effectLst/>
                <a:latin typeface="Arial" panose="020B0604020202020204" pitchFamily="34" charset="0"/>
              </a:rPr>
              <a:t> Aging population requires focused management of chronic diseases.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NG" altLang="en-NG" sz="1800" b="1" i="0" u="none" strike="noStrike" cap="none" normalizeH="0" baseline="0" dirty="0">
                <a:ln>
                  <a:noFill/>
                </a:ln>
                <a:solidFill>
                  <a:schemeClr val="bg1"/>
                </a:solidFill>
                <a:effectLst/>
                <a:latin typeface="Arial" panose="020B0604020202020204" pitchFamily="34" charset="0"/>
              </a:rPr>
              <a:t>Asthma:</a:t>
            </a:r>
            <a:endParaRPr kumimoji="0" lang="en-NG" altLang="en-NG" sz="1800" b="0" i="0" u="none" strike="noStrike" cap="none" normalizeH="0" baseline="0" dirty="0">
              <a:ln>
                <a:noFill/>
              </a:ln>
              <a:solidFill>
                <a:schemeClr val="bg1"/>
              </a:solidFill>
              <a:effectLst/>
              <a:latin typeface="Arial" panose="020B0604020202020204" pitchFamily="34" charset="0"/>
            </a:endParaRP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NG" altLang="en-NG" sz="1800" b="1" i="0" u="none" strike="noStrike" cap="none" normalizeH="0" baseline="0" dirty="0">
                <a:ln>
                  <a:noFill/>
                </a:ln>
                <a:solidFill>
                  <a:schemeClr val="bg1"/>
                </a:solidFill>
                <a:effectLst/>
                <a:latin typeface="Arial" panose="020B0604020202020204" pitchFamily="34" charset="0"/>
              </a:rPr>
              <a:t>Consistent Across Ages:</a:t>
            </a:r>
            <a:r>
              <a:rPr kumimoji="0" lang="en-NG" altLang="en-NG" sz="1800" b="0" i="0" u="none" strike="noStrike" cap="none" normalizeH="0" baseline="0" dirty="0">
                <a:ln>
                  <a:noFill/>
                </a:ln>
                <a:solidFill>
                  <a:schemeClr val="bg1"/>
                </a:solidFill>
                <a:effectLst/>
                <a:latin typeface="Arial" panose="020B0604020202020204" pitchFamily="34" charset="0"/>
              </a:rPr>
              <a:t> Most common in younger adults (18–34 years) but present across all age groups.</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NG" altLang="en-NG" sz="1800" b="1" i="0" u="none" strike="noStrike" cap="none" normalizeH="0" baseline="0" dirty="0">
                <a:ln>
                  <a:noFill/>
                </a:ln>
                <a:solidFill>
                  <a:schemeClr val="bg1"/>
                </a:solidFill>
                <a:effectLst/>
                <a:latin typeface="Arial" panose="020B0604020202020204" pitchFamily="34" charset="0"/>
              </a:rPr>
              <a:t>Implication:</a:t>
            </a:r>
            <a:r>
              <a:rPr kumimoji="0" lang="en-NG" altLang="en-NG" sz="1800" b="0" i="0" u="none" strike="noStrike" cap="none" normalizeH="0" baseline="0" dirty="0">
                <a:ln>
                  <a:noFill/>
                </a:ln>
                <a:solidFill>
                  <a:schemeClr val="bg1"/>
                </a:solidFill>
                <a:effectLst/>
                <a:latin typeface="Arial" panose="020B0604020202020204" pitchFamily="34" charset="0"/>
              </a:rPr>
              <a:t> Ongoing management and early intervention are crucial for asthma patients.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NG" altLang="en-NG" sz="1800" b="1" i="0" u="none" strike="noStrike" cap="none" normalizeH="0" baseline="0" dirty="0">
                <a:ln>
                  <a:noFill/>
                </a:ln>
                <a:solidFill>
                  <a:schemeClr val="bg1"/>
                </a:solidFill>
                <a:effectLst/>
                <a:latin typeface="Arial" panose="020B0604020202020204" pitchFamily="34" charset="0"/>
              </a:rPr>
              <a:t>Prevalence by Gender</a:t>
            </a:r>
            <a:endParaRPr kumimoji="0" lang="en-NG" altLang="en-NG"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NG" altLang="en-NG" sz="1800" b="1" i="0" u="none" strike="noStrike" cap="none" normalizeH="0" baseline="0" dirty="0">
                <a:ln>
                  <a:noFill/>
                </a:ln>
                <a:solidFill>
                  <a:schemeClr val="bg1"/>
                </a:solidFill>
                <a:effectLst/>
                <a:latin typeface="Arial" panose="020B0604020202020204" pitchFamily="34" charset="0"/>
              </a:rPr>
              <a:t>Males:</a:t>
            </a:r>
            <a:endParaRPr kumimoji="0" lang="en-NG" altLang="en-NG" sz="1800" b="0" i="0" u="none" strike="noStrike" cap="none" normalizeH="0" baseline="0" dirty="0">
              <a:ln>
                <a:noFill/>
              </a:ln>
              <a:solidFill>
                <a:schemeClr val="bg1"/>
              </a:solidFill>
              <a:effectLst/>
              <a:latin typeface="Arial" panose="020B0604020202020204" pitchFamily="34" charset="0"/>
            </a:endParaRP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NG" altLang="en-NG" sz="1800" b="1" i="0" u="none" strike="noStrike" cap="none" normalizeH="0" baseline="0" dirty="0">
                <a:ln>
                  <a:noFill/>
                </a:ln>
                <a:solidFill>
                  <a:schemeClr val="bg1"/>
                </a:solidFill>
                <a:effectLst/>
                <a:latin typeface="Arial" panose="020B0604020202020204" pitchFamily="34" charset="0"/>
              </a:rPr>
              <a:t>Higher Prevalence of Arthritis and Hypertension</a:t>
            </a:r>
            <a:r>
              <a:rPr kumimoji="0" lang="en-GB" altLang="en-NG" sz="1800" b="1" i="0" u="none" strike="noStrike" cap="none" normalizeH="0" baseline="0" dirty="0">
                <a:ln>
                  <a:noFill/>
                </a:ln>
                <a:solidFill>
                  <a:schemeClr val="bg1"/>
                </a:solidFill>
                <a:effectLst/>
                <a:latin typeface="Arial" panose="020B0604020202020204" pitchFamily="34" charset="0"/>
              </a:rPr>
              <a:t>, </a:t>
            </a:r>
            <a:r>
              <a:rPr kumimoji="0" lang="en-NG" altLang="en-NG" sz="1800" b="0" i="0" u="none" strike="noStrike" cap="none" normalizeH="0" baseline="0" dirty="0">
                <a:ln>
                  <a:noFill/>
                </a:ln>
                <a:solidFill>
                  <a:schemeClr val="bg1"/>
                </a:solidFill>
                <a:effectLst/>
                <a:latin typeface="Arial" panose="020B0604020202020204" pitchFamily="34" charset="0"/>
              </a:rPr>
              <a:t>Targeted interventions needed for male patients to manage these conditions effectively.</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NG" altLang="en-NG" sz="1800" b="1" i="0" u="none" strike="noStrike" cap="none" normalizeH="0" baseline="0" dirty="0">
                <a:ln>
                  <a:noFill/>
                </a:ln>
                <a:solidFill>
                  <a:schemeClr val="bg1"/>
                </a:solidFill>
                <a:effectLst/>
                <a:latin typeface="Arial" panose="020B0604020202020204" pitchFamily="34" charset="0"/>
              </a:rPr>
              <a:t>Females:</a:t>
            </a:r>
            <a:endParaRPr kumimoji="0" lang="en-NG" altLang="en-NG" sz="1800" b="0" i="0" u="none" strike="noStrike" cap="none" normalizeH="0" baseline="0" dirty="0">
              <a:ln>
                <a:noFill/>
              </a:ln>
              <a:solidFill>
                <a:schemeClr val="bg1"/>
              </a:solidFill>
              <a:effectLst/>
              <a:latin typeface="Arial" panose="020B0604020202020204" pitchFamily="34" charset="0"/>
            </a:endParaRP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NG" altLang="en-NG" sz="1800" b="1" i="0" u="none" strike="noStrike" cap="none" normalizeH="0" baseline="0" dirty="0">
                <a:ln>
                  <a:noFill/>
                </a:ln>
                <a:solidFill>
                  <a:schemeClr val="bg1"/>
                </a:solidFill>
                <a:effectLst/>
                <a:latin typeface="Arial" panose="020B0604020202020204" pitchFamily="34" charset="0"/>
              </a:rPr>
              <a:t>Higher Prevalence of Cancer and Asthma:</a:t>
            </a:r>
            <a:r>
              <a:rPr kumimoji="0" lang="en-NG" altLang="en-NG" sz="1800" b="0" i="0" u="none" strike="noStrike" cap="none" normalizeH="0" baseline="0" dirty="0">
                <a:ln>
                  <a:noFill/>
                </a:ln>
                <a:solidFill>
                  <a:schemeClr val="bg1"/>
                </a:solidFill>
                <a:effectLst/>
                <a:latin typeface="Arial" panose="020B0604020202020204" pitchFamily="34" charset="0"/>
              </a:rPr>
              <a:t> Especially pronounced in senior years.</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NG" altLang="en-NG" sz="1800" b="1" i="0" u="none" strike="noStrike" cap="none" normalizeH="0" baseline="0" dirty="0">
                <a:ln>
                  <a:noFill/>
                </a:ln>
                <a:solidFill>
                  <a:schemeClr val="bg1"/>
                </a:solidFill>
                <a:effectLst/>
                <a:latin typeface="Arial" panose="020B0604020202020204" pitchFamily="34" charset="0"/>
              </a:rPr>
              <a:t>Implication:</a:t>
            </a:r>
            <a:r>
              <a:rPr kumimoji="0" lang="en-NG" altLang="en-NG" sz="1800" b="0" i="0" u="none" strike="noStrike" cap="none" normalizeH="0" baseline="0" dirty="0">
                <a:ln>
                  <a:noFill/>
                </a:ln>
                <a:solidFill>
                  <a:schemeClr val="bg1"/>
                </a:solidFill>
                <a:effectLst/>
                <a:latin typeface="Arial" panose="020B0604020202020204" pitchFamily="34" charset="0"/>
              </a:rPr>
              <a:t> Enhanced screening and specialized care programs for female patients are necessary.</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NG" altLang="en-NG" sz="1800" b="0" i="0" u="none" strike="noStrike" cap="none" normalizeH="0" baseline="0" dirty="0">
              <a:ln>
                <a:noFill/>
              </a:ln>
              <a:solidFill>
                <a:schemeClr val="bg1"/>
              </a:solidFill>
              <a:effectLst/>
              <a:latin typeface="Arial" panose="020B0604020202020204" pitchFamily="34" charset="0"/>
            </a:endParaRPr>
          </a:p>
        </p:txBody>
      </p:sp>
      <p:pic>
        <p:nvPicPr>
          <p:cNvPr id="36" name="Picture 35">
            <a:extLst>
              <a:ext uri="{FF2B5EF4-FFF2-40B4-BE49-F238E27FC236}">
                <a16:creationId xmlns:a16="http://schemas.microsoft.com/office/drawing/2014/main" id="{515663D3-C1AE-1330-DF08-B39080CA305B}"/>
              </a:ext>
            </a:extLst>
          </p:cNvPr>
          <p:cNvPicPr>
            <a:picLocks noChangeAspect="1"/>
          </p:cNvPicPr>
          <p:nvPr/>
        </p:nvPicPr>
        <p:blipFill>
          <a:blip r:embed="rId3"/>
          <a:stretch>
            <a:fillRect/>
          </a:stretch>
        </p:blipFill>
        <p:spPr>
          <a:xfrm>
            <a:off x="11602916" y="3619500"/>
            <a:ext cx="5992495" cy="3994785"/>
          </a:xfrm>
          <a:prstGeom prst="rect">
            <a:avLst/>
          </a:prstGeom>
        </p:spPr>
      </p:pic>
      <p:grpSp>
        <p:nvGrpSpPr>
          <p:cNvPr id="37" name="Group 20">
            <a:extLst>
              <a:ext uri="{FF2B5EF4-FFF2-40B4-BE49-F238E27FC236}">
                <a16:creationId xmlns:a16="http://schemas.microsoft.com/office/drawing/2014/main" id="{A74AE675-0022-7864-C3A8-0A18B798F9BF}"/>
              </a:ext>
            </a:extLst>
          </p:cNvPr>
          <p:cNvGrpSpPr/>
          <p:nvPr/>
        </p:nvGrpSpPr>
        <p:grpSpPr>
          <a:xfrm>
            <a:off x="13394334" y="720366"/>
            <a:ext cx="1127254" cy="1127018"/>
            <a:chOff x="0" y="0"/>
            <a:chExt cx="1503005" cy="1502690"/>
          </a:xfrm>
        </p:grpSpPr>
        <p:sp>
          <p:nvSpPr>
            <p:cNvPr id="38" name="Freeform 21">
              <a:extLst>
                <a:ext uri="{FF2B5EF4-FFF2-40B4-BE49-F238E27FC236}">
                  <a16:creationId xmlns:a16="http://schemas.microsoft.com/office/drawing/2014/main" id="{7BF0B3A5-970B-CF1E-F568-EA3568F79699}"/>
                </a:ext>
              </a:extLst>
            </p:cNvPr>
            <p:cNvSpPr/>
            <p:nvPr/>
          </p:nvSpPr>
          <p:spPr>
            <a:xfrm>
              <a:off x="0" y="0"/>
              <a:ext cx="1503005" cy="1502690"/>
            </a:xfrm>
            <a:custGeom>
              <a:avLst/>
              <a:gdLst/>
              <a:ahLst/>
              <a:cxnLst/>
              <a:rect l="l" t="t" r="r" b="b"/>
              <a:pathLst>
                <a:path w="1503005" h="1502690">
                  <a:moveTo>
                    <a:pt x="0" y="0"/>
                  </a:moveTo>
                  <a:lnTo>
                    <a:pt x="1503005" y="0"/>
                  </a:lnTo>
                  <a:lnTo>
                    <a:pt x="1503005" y="1502690"/>
                  </a:lnTo>
                  <a:lnTo>
                    <a:pt x="0" y="1502690"/>
                  </a:lnTo>
                  <a:lnTo>
                    <a:pt x="0" y="0"/>
                  </a:lnTo>
                  <a:close/>
                </a:path>
              </a:pathLst>
            </a:custGeom>
            <a:blipFill>
              <a:blip r:embed="rId4">
                <a:extLst>
                  <a:ext uri="{96DAC541-7B7A-43D3-8B79-37D633B846F1}">
                    <asvg:svgBlip xmlns:asvg="http://schemas.microsoft.com/office/drawing/2016/SVG/main" r:embed="rId5"/>
                  </a:ext>
                </a:extLst>
              </a:blip>
              <a:stretch>
                <a:fillRect t="-10" b="-10"/>
              </a:stretch>
            </a:blipFill>
          </p:spPr>
        </p:sp>
        <p:sp>
          <p:nvSpPr>
            <p:cNvPr id="39" name="TextBox 22">
              <a:extLst>
                <a:ext uri="{FF2B5EF4-FFF2-40B4-BE49-F238E27FC236}">
                  <a16:creationId xmlns:a16="http://schemas.microsoft.com/office/drawing/2014/main" id="{6B25BD3D-712D-3C24-B9DE-6EF4BC1AB8D6}"/>
                </a:ext>
              </a:extLst>
            </p:cNvPr>
            <p:cNvSpPr txBox="1"/>
            <p:nvPr/>
          </p:nvSpPr>
          <p:spPr>
            <a:xfrm>
              <a:off x="198087" y="466461"/>
              <a:ext cx="1106832" cy="738664"/>
            </a:xfrm>
            <a:prstGeom prst="rect">
              <a:avLst/>
            </a:prstGeom>
          </p:spPr>
          <p:txBody>
            <a:bodyPr lIns="0" tIns="0" rIns="0" bIns="0" rtlCol="0" anchor="t">
              <a:spAutoFit/>
            </a:bodyPr>
            <a:lstStyle/>
            <a:p>
              <a:pPr algn="ctr"/>
              <a:r>
                <a:rPr lang="en-GB" sz="1200" dirty="0">
                  <a:solidFill>
                    <a:schemeClr val="bg1"/>
                  </a:solidFill>
                </a:rPr>
                <a:t>Prevalence by Age Group</a:t>
              </a:r>
              <a:endParaRPr lang="en-US" sz="1100" b="1" dirty="0">
                <a:solidFill>
                  <a:schemeClr val="bg1"/>
                </a:solidFill>
                <a:latin typeface="Agrandir Bold"/>
                <a:ea typeface="Agrandir Bold"/>
                <a:cs typeface="Agrandir Bold"/>
                <a:sym typeface="Agrandir Bold"/>
              </a:endParaRPr>
            </a:p>
          </p:txBody>
        </p:sp>
      </p:grpSp>
      <p:grpSp>
        <p:nvGrpSpPr>
          <p:cNvPr id="40" name="Group 17">
            <a:extLst>
              <a:ext uri="{FF2B5EF4-FFF2-40B4-BE49-F238E27FC236}">
                <a16:creationId xmlns:a16="http://schemas.microsoft.com/office/drawing/2014/main" id="{4C747ACF-7295-43C4-B103-94E189C33C79}"/>
              </a:ext>
            </a:extLst>
          </p:cNvPr>
          <p:cNvGrpSpPr/>
          <p:nvPr/>
        </p:nvGrpSpPr>
        <p:grpSpPr>
          <a:xfrm>
            <a:off x="14859000" y="753017"/>
            <a:ext cx="1127254" cy="1127018"/>
            <a:chOff x="0" y="0"/>
            <a:chExt cx="1503005" cy="1502690"/>
          </a:xfrm>
        </p:grpSpPr>
        <p:sp>
          <p:nvSpPr>
            <p:cNvPr id="41" name="Freeform 18">
              <a:extLst>
                <a:ext uri="{FF2B5EF4-FFF2-40B4-BE49-F238E27FC236}">
                  <a16:creationId xmlns:a16="http://schemas.microsoft.com/office/drawing/2014/main" id="{D84BCC3C-B13F-4369-776E-E9E07A617668}"/>
                </a:ext>
              </a:extLst>
            </p:cNvPr>
            <p:cNvSpPr/>
            <p:nvPr/>
          </p:nvSpPr>
          <p:spPr>
            <a:xfrm>
              <a:off x="0" y="0"/>
              <a:ext cx="1503005" cy="1502690"/>
            </a:xfrm>
            <a:custGeom>
              <a:avLst/>
              <a:gdLst/>
              <a:ahLst/>
              <a:cxnLst/>
              <a:rect l="l" t="t" r="r" b="b"/>
              <a:pathLst>
                <a:path w="1503005" h="1502690">
                  <a:moveTo>
                    <a:pt x="0" y="0"/>
                  </a:moveTo>
                  <a:lnTo>
                    <a:pt x="1503005" y="0"/>
                  </a:lnTo>
                  <a:lnTo>
                    <a:pt x="1503005" y="1502690"/>
                  </a:lnTo>
                  <a:lnTo>
                    <a:pt x="0" y="1502690"/>
                  </a:lnTo>
                  <a:lnTo>
                    <a:pt x="0" y="0"/>
                  </a:lnTo>
                  <a:close/>
                </a:path>
              </a:pathLst>
            </a:custGeom>
            <a:blipFill>
              <a:blip r:embed="rId6">
                <a:extLst>
                  <a:ext uri="{96DAC541-7B7A-43D3-8B79-37D633B846F1}">
                    <asvg:svgBlip xmlns:asvg="http://schemas.microsoft.com/office/drawing/2016/SVG/main" r:embed="rId7"/>
                  </a:ext>
                </a:extLst>
              </a:blip>
              <a:stretch>
                <a:fillRect t="-10" b="-10"/>
              </a:stretch>
            </a:blipFill>
          </p:spPr>
        </p:sp>
        <p:sp>
          <p:nvSpPr>
            <p:cNvPr id="42" name="TextBox 19">
              <a:extLst>
                <a:ext uri="{FF2B5EF4-FFF2-40B4-BE49-F238E27FC236}">
                  <a16:creationId xmlns:a16="http://schemas.microsoft.com/office/drawing/2014/main" id="{A6C936A7-04F4-4258-D4F4-2806FC65D301}"/>
                </a:ext>
              </a:extLst>
            </p:cNvPr>
            <p:cNvSpPr txBox="1"/>
            <p:nvPr/>
          </p:nvSpPr>
          <p:spPr>
            <a:xfrm>
              <a:off x="198087" y="505124"/>
              <a:ext cx="1106832" cy="492442"/>
            </a:xfrm>
            <a:prstGeom prst="rect">
              <a:avLst/>
            </a:prstGeom>
          </p:spPr>
          <p:txBody>
            <a:bodyPr lIns="0" tIns="0" rIns="0" bIns="0" rtlCol="0" anchor="t">
              <a:spAutoFit/>
            </a:bodyPr>
            <a:lstStyle/>
            <a:p>
              <a:pPr algn="ctr"/>
              <a:r>
                <a:rPr lang="en-GB" sz="1200" dirty="0">
                  <a:solidFill>
                    <a:schemeClr val="bg1"/>
                  </a:solidFill>
                </a:rPr>
                <a:t>Prevalence by Gender</a:t>
              </a:r>
              <a:endParaRPr lang="en-US" sz="1100" b="1" dirty="0">
                <a:solidFill>
                  <a:schemeClr val="bg1"/>
                </a:solidFill>
                <a:latin typeface="Agrandir Bold"/>
                <a:ea typeface="Agrandir Bold"/>
                <a:cs typeface="Agrandir Bold"/>
                <a:sym typeface="Agrandir Bold"/>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a:extLst>
            <a:ext uri="{FF2B5EF4-FFF2-40B4-BE49-F238E27FC236}">
              <a16:creationId xmlns:a16="http://schemas.microsoft.com/office/drawing/2014/main" id="{C120A29D-70C2-087E-14C5-E34CEBB02DE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54CF8B6-4E64-4638-BE57-288C3743F40B}"/>
              </a:ext>
            </a:extLst>
          </p:cNvPr>
          <p:cNvGrpSpPr/>
          <p:nvPr/>
        </p:nvGrpSpPr>
        <p:grpSpPr>
          <a:xfrm>
            <a:off x="10482270" y="2095500"/>
            <a:ext cx="743981" cy="528963"/>
            <a:chOff x="0" y="0"/>
            <a:chExt cx="1175123" cy="1175123"/>
          </a:xfrm>
        </p:grpSpPr>
        <p:grpSp>
          <p:nvGrpSpPr>
            <p:cNvPr id="3" name="Group 3">
              <a:extLst>
                <a:ext uri="{FF2B5EF4-FFF2-40B4-BE49-F238E27FC236}">
                  <a16:creationId xmlns:a16="http://schemas.microsoft.com/office/drawing/2014/main" id="{C9AF37E4-4C0A-2AB2-FF01-FA5A0494A048}"/>
                </a:ext>
              </a:extLst>
            </p:cNvPr>
            <p:cNvGrpSpPr>
              <a:grpSpLocks noChangeAspect="1"/>
            </p:cNvGrpSpPr>
            <p:nvPr/>
          </p:nvGrpSpPr>
          <p:grpSpPr>
            <a:xfrm>
              <a:off x="0" y="0"/>
              <a:ext cx="1175123" cy="1175123"/>
              <a:chOff x="-2540" y="-2540"/>
              <a:chExt cx="6355080" cy="6355080"/>
            </a:xfrm>
          </p:grpSpPr>
          <p:sp>
            <p:nvSpPr>
              <p:cNvPr id="4" name="Freeform 4">
                <a:extLst>
                  <a:ext uri="{FF2B5EF4-FFF2-40B4-BE49-F238E27FC236}">
                    <a16:creationId xmlns:a16="http://schemas.microsoft.com/office/drawing/2014/main" id="{439E3A7C-71CD-78CB-2CDE-D4EBB458FF1C}"/>
                  </a:ext>
                </a:extLst>
              </p:cNvPr>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57FFFF"/>
              </a:solidFill>
            </p:spPr>
          </p:sp>
        </p:grpSp>
        <p:sp>
          <p:nvSpPr>
            <p:cNvPr id="5" name="TextBox 5">
              <a:extLst>
                <a:ext uri="{FF2B5EF4-FFF2-40B4-BE49-F238E27FC236}">
                  <a16:creationId xmlns:a16="http://schemas.microsoft.com/office/drawing/2014/main" id="{73B90693-FFFF-EE85-1BC4-18CADFF8982A}"/>
                </a:ext>
              </a:extLst>
            </p:cNvPr>
            <p:cNvSpPr txBox="1"/>
            <p:nvPr/>
          </p:nvSpPr>
          <p:spPr>
            <a:xfrm>
              <a:off x="366298" y="330796"/>
              <a:ext cx="442528" cy="532581"/>
            </a:xfrm>
            <a:prstGeom prst="rect">
              <a:avLst/>
            </a:prstGeom>
          </p:spPr>
          <p:txBody>
            <a:bodyPr lIns="0" tIns="0" rIns="0" bIns="0" rtlCol="0" anchor="t">
              <a:spAutoFit/>
            </a:bodyPr>
            <a:lstStyle/>
            <a:p>
              <a:pPr marL="0" lvl="0" indent="0" algn="ctr">
                <a:lnSpc>
                  <a:spcPts val="2612"/>
                </a:lnSpc>
                <a:spcBef>
                  <a:spcPct val="0"/>
                </a:spcBef>
              </a:pPr>
              <a:r>
                <a:rPr lang="en-US" sz="2721" b="1" u="none">
                  <a:solidFill>
                    <a:srgbClr val="FFFFFF"/>
                  </a:solidFill>
                  <a:latin typeface="Horizon"/>
                  <a:ea typeface="Horizon"/>
                  <a:cs typeface="Horizon"/>
                  <a:sym typeface="Horizon"/>
                </a:rPr>
                <a:t>1</a:t>
              </a:r>
            </a:p>
          </p:txBody>
        </p:sp>
      </p:grpSp>
      <p:grpSp>
        <p:nvGrpSpPr>
          <p:cNvPr id="6" name="Group 6">
            <a:extLst>
              <a:ext uri="{FF2B5EF4-FFF2-40B4-BE49-F238E27FC236}">
                <a16:creationId xmlns:a16="http://schemas.microsoft.com/office/drawing/2014/main" id="{8B2CF96C-6018-2F30-0465-4BDB58D29ABA}"/>
              </a:ext>
            </a:extLst>
          </p:cNvPr>
          <p:cNvGrpSpPr/>
          <p:nvPr/>
        </p:nvGrpSpPr>
        <p:grpSpPr>
          <a:xfrm>
            <a:off x="10477552" y="3090674"/>
            <a:ext cx="743981" cy="528963"/>
            <a:chOff x="0" y="0"/>
            <a:chExt cx="1175123" cy="1175123"/>
          </a:xfrm>
        </p:grpSpPr>
        <p:grpSp>
          <p:nvGrpSpPr>
            <p:cNvPr id="7" name="Group 7">
              <a:extLst>
                <a:ext uri="{FF2B5EF4-FFF2-40B4-BE49-F238E27FC236}">
                  <a16:creationId xmlns:a16="http://schemas.microsoft.com/office/drawing/2014/main" id="{4D9B97D0-5431-C5CC-F4DB-CB23874A8C09}"/>
                </a:ext>
              </a:extLst>
            </p:cNvPr>
            <p:cNvGrpSpPr>
              <a:grpSpLocks noChangeAspect="1"/>
            </p:cNvGrpSpPr>
            <p:nvPr/>
          </p:nvGrpSpPr>
          <p:grpSpPr>
            <a:xfrm>
              <a:off x="0" y="0"/>
              <a:ext cx="1175123" cy="1175123"/>
              <a:chOff x="-2540" y="-2540"/>
              <a:chExt cx="6355080" cy="6355080"/>
            </a:xfrm>
          </p:grpSpPr>
          <p:sp>
            <p:nvSpPr>
              <p:cNvPr id="8" name="Freeform 8">
                <a:extLst>
                  <a:ext uri="{FF2B5EF4-FFF2-40B4-BE49-F238E27FC236}">
                    <a16:creationId xmlns:a16="http://schemas.microsoft.com/office/drawing/2014/main" id="{DE2E47BE-DF0A-8556-079C-3E1D59E5E9FC}"/>
                  </a:ext>
                </a:extLst>
              </p:cNvPr>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19CF"/>
              </a:solidFill>
            </p:spPr>
          </p:sp>
        </p:grpSp>
        <p:sp>
          <p:nvSpPr>
            <p:cNvPr id="9" name="TextBox 9">
              <a:extLst>
                <a:ext uri="{FF2B5EF4-FFF2-40B4-BE49-F238E27FC236}">
                  <a16:creationId xmlns:a16="http://schemas.microsoft.com/office/drawing/2014/main" id="{5026F812-50CE-5F16-F750-F5A16C619DCE}"/>
                </a:ext>
              </a:extLst>
            </p:cNvPr>
            <p:cNvSpPr txBox="1"/>
            <p:nvPr/>
          </p:nvSpPr>
          <p:spPr>
            <a:xfrm>
              <a:off x="366298" y="330796"/>
              <a:ext cx="442528" cy="532581"/>
            </a:xfrm>
            <a:prstGeom prst="rect">
              <a:avLst/>
            </a:prstGeom>
          </p:spPr>
          <p:txBody>
            <a:bodyPr lIns="0" tIns="0" rIns="0" bIns="0" rtlCol="0" anchor="t">
              <a:spAutoFit/>
            </a:bodyPr>
            <a:lstStyle/>
            <a:p>
              <a:pPr marL="0" lvl="0" indent="0" algn="ctr">
                <a:lnSpc>
                  <a:spcPts val="2612"/>
                </a:lnSpc>
                <a:spcBef>
                  <a:spcPct val="0"/>
                </a:spcBef>
              </a:pPr>
              <a:r>
                <a:rPr lang="en-US" sz="2721" b="1" dirty="0">
                  <a:solidFill>
                    <a:srgbClr val="FFFFFF"/>
                  </a:solidFill>
                  <a:latin typeface="Horizon"/>
                  <a:ea typeface="Horizon"/>
                  <a:cs typeface="Horizon"/>
                  <a:sym typeface="Horizon"/>
                </a:rPr>
                <a:t>2</a:t>
              </a:r>
            </a:p>
          </p:txBody>
        </p:sp>
      </p:grpSp>
      <p:grpSp>
        <p:nvGrpSpPr>
          <p:cNvPr id="10" name="Group 10">
            <a:extLst>
              <a:ext uri="{FF2B5EF4-FFF2-40B4-BE49-F238E27FC236}">
                <a16:creationId xmlns:a16="http://schemas.microsoft.com/office/drawing/2014/main" id="{AD11107A-45C5-3143-F707-B4ED27B01591}"/>
              </a:ext>
            </a:extLst>
          </p:cNvPr>
          <p:cNvGrpSpPr/>
          <p:nvPr/>
        </p:nvGrpSpPr>
        <p:grpSpPr>
          <a:xfrm>
            <a:off x="10477551" y="4012928"/>
            <a:ext cx="743981" cy="528963"/>
            <a:chOff x="0" y="0"/>
            <a:chExt cx="1175123" cy="1175123"/>
          </a:xfrm>
        </p:grpSpPr>
        <p:grpSp>
          <p:nvGrpSpPr>
            <p:cNvPr id="11" name="Group 11">
              <a:extLst>
                <a:ext uri="{FF2B5EF4-FFF2-40B4-BE49-F238E27FC236}">
                  <a16:creationId xmlns:a16="http://schemas.microsoft.com/office/drawing/2014/main" id="{798CE3D7-7466-003D-C526-F5C3821204B9}"/>
                </a:ext>
              </a:extLst>
            </p:cNvPr>
            <p:cNvGrpSpPr>
              <a:grpSpLocks noChangeAspect="1"/>
            </p:cNvGrpSpPr>
            <p:nvPr/>
          </p:nvGrpSpPr>
          <p:grpSpPr>
            <a:xfrm>
              <a:off x="0" y="0"/>
              <a:ext cx="1175123" cy="1175123"/>
              <a:chOff x="-2540" y="-2540"/>
              <a:chExt cx="6355080" cy="6355080"/>
            </a:xfrm>
          </p:grpSpPr>
          <p:sp>
            <p:nvSpPr>
              <p:cNvPr id="12" name="Freeform 12">
                <a:extLst>
                  <a:ext uri="{FF2B5EF4-FFF2-40B4-BE49-F238E27FC236}">
                    <a16:creationId xmlns:a16="http://schemas.microsoft.com/office/drawing/2014/main" id="{CBEE9733-B0F7-634C-5E45-421BF6951CBC}"/>
                  </a:ext>
                </a:extLst>
              </p:cNvPr>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DF0C0C"/>
              </a:solidFill>
            </p:spPr>
          </p:sp>
        </p:grpSp>
        <p:sp>
          <p:nvSpPr>
            <p:cNvPr id="13" name="TextBox 13">
              <a:extLst>
                <a:ext uri="{FF2B5EF4-FFF2-40B4-BE49-F238E27FC236}">
                  <a16:creationId xmlns:a16="http://schemas.microsoft.com/office/drawing/2014/main" id="{DF3D59B5-BB53-9EB9-7B45-AB23A86AEA74}"/>
                </a:ext>
              </a:extLst>
            </p:cNvPr>
            <p:cNvSpPr txBox="1"/>
            <p:nvPr/>
          </p:nvSpPr>
          <p:spPr>
            <a:xfrm>
              <a:off x="366298" y="330796"/>
              <a:ext cx="442528" cy="532581"/>
            </a:xfrm>
            <a:prstGeom prst="rect">
              <a:avLst/>
            </a:prstGeom>
          </p:spPr>
          <p:txBody>
            <a:bodyPr lIns="0" tIns="0" rIns="0" bIns="0" rtlCol="0" anchor="t">
              <a:spAutoFit/>
            </a:bodyPr>
            <a:lstStyle/>
            <a:p>
              <a:pPr marL="0" lvl="0" indent="0" algn="ctr">
                <a:lnSpc>
                  <a:spcPts val="2612"/>
                </a:lnSpc>
                <a:spcBef>
                  <a:spcPct val="0"/>
                </a:spcBef>
              </a:pPr>
              <a:r>
                <a:rPr lang="en-US" sz="2721" b="1">
                  <a:solidFill>
                    <a:srgbClr val="FFFFFF"/>
                  </a:solidFill>
                  <a:latin typeface="Horizon"/>
                  <a:ea typeface="Horizon"/>
                  <a:cs typeface="Horizon"/>
                  <a:sym typeface="Horizon"/>
                </a:rPr>
                <a:t>3</a:t>
              </a:r>
            </a:p>
          </p:txBody>
        </p:sp>
      </p:grpSp>
      <p:grpSp>
        <p:nvGrpSpPr>
          <p:cNvPr id="26" name="Group 26">
            <a:extLst>
              <a:ext uri="{FF2B5EF4-FFF2-40B4-BE49-F238E27FC236}">
                <a16:creationId xmlns:a16="http://schemas.microsoft.com/office/drawing/2014/main" id="{D88354C2-B9C6-1F4D-8FEE-622FF2B5DE89}"/>
              </a:ext>
            </a:extLst>
          </p:cNvPr>
          <p:cNvGrpSpPr/>
          <p:nvPr/>
        </p:nvGrpSpPr>
        <p:grpSpPr>
          <a:xfrm>
            <a:off x="715562" y="1587795"/>
            <a:ext cx="9766708" cy="9119970"/>
            <a:chOff x="0" y="-19051"/>
            <a:chExt cx="10021659" cy="16476180"/>
          </a:xfrm>
        </p:grpSpPr>
        <p:sp>
          <p:nvSpPr>
            <p:cNvPr id="27" name="TextBox 27">
              <a:extLst>
                <a:ext uri="{FF2B5EF4-FFF2-40B4-BE49-F238E27FC236}">
                  <a16:creationId xmlns:a16="http://schemas.microsoft.com/office/drawing/2014/main" id="{B50E49B7-E67B-833C-D515-D1D82E2F549E}"/>
                </a:ext>
              </a:extLst>
            </p:cNvPr>
            <p:cNvSpPr txBox="1"/>
            <p:nvPr/>
          </p:nvSpPr>
          <p:spPr>
            <a:xfrm>
              <a:off x="0" y="-19051"/>
              <a:ext cx="10021659" cy="1211674"/>
            </a:xfrm>
            <a:prstGeom prst="rect">
              <a:avLst/>
            </a:prstGeom>
          </p:spPr>
          <p:txBody>
            <a:bodyPr lIns="0" tIns="0" rIns="0" bIns="0" rtlCol="0" anchor="t">
              <a:spAutoFit/>
            </a:bodyPr>
            <a:lstStyle/>
            <a:p>
              <a:pPr algn="l">
                <a:lnSpc>
                  <a:spcPts val="5830"/>
                </a:lnSpc>
              </a:pPr>
              <a:r>
                <a:rPr lang="en-GB" sz="6600" dirty="0">
                  <a:solidFill>
                    <a:schemeClr val="bg1"/>
                  </a:solidFill>
                </a:rPr>
                <a:t>ADMISSION INSIGHTS</a:t>
              </a:r>
              <a:endParaRPr lang="en-US" sz="6600" b="1" dirty="0">
                <a:solidFill>
                  <a:schemeClr val="bg1"/>
                </a:solidFill>
                <a:latin typeface="Horizon"/>
                <a:ea typeface="Horizon"/>
                <a:cs typeface="Horizon"/>
                <a:sym typeface="Horizon"/>
              </a:endParaRPr>
            </a:p>
          </p:txBody>
        </p:sp>
        <p:sp>
          <p:nvSpPr>
            <p:cNvPr id="28" name="TextBox 28">
              <a:extLst>
                <a:ext uri="{FF2B5EF4-FFF2-40B4-BE49-F238E27FC236}">
                  <a16:creationId xmlns:a16="http://schemas.microsoft.com/office/drawing/2014/main" id="{E323DCF9-2351-AD37-3131-C07799A0B035}"/>
                </a:ext>
              </a:extLst>
            </p:cNvPr>
            <p:cNvSpPr txBox="1"/>
            <p:nvPr/>
          </p:nvSpPr>
          <p:spPr>
            <a:xfrm>
              <a:off x="0" y="1416618"/>
              <a:ext cx="9195779" cy="15040511"/>
            </a:xfrm>
            <a:prstGeom prst="rect">
              <a:avLst/>
            </a:prstGeom>
          </p:spPr>
          <p:txBody>
            <a:bodyPr wrap="square" lIns="0" tIns="0" rIns="0" bIns="0" rtlCol="0" anchor="t">
              <a:spAutoFit/>
            </a:bodyPr>
            <a:lstStyle/>
            <a:p>
              <a:pPr>
                <a:lnSpc>
                  <a:spcPct val="150000"/>
                </a:lnSpc>
                <a:spcAft>
                  <a:spcPts val="1000"/>
                </a:spcAft>
              </a:pPr>
              <a:endParaRPr lang="en-GB" sz="1800"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endParaRPr>
            </a:p>
            <a:p>
              <a:pPr>
                <a:lnSpc>
                  <a:spcPct val="150000"/>
                </a:lnSpc>
                <a:spcAft>
                  <a:spcPts val="1000"/>
                </a:spcAft>
              </a:pPr>
              <a:r>
                <a:rPr lang="en-NG" sz="1800"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Urgent admissions (3,391) slightly outnumber Emergency (3,367) and Elective (3,242) admissions. The near-equal distribution emphasizes the importance of balancing resources for planned and unplanned care. </a:t>
              </a:r>
              <a:r>
                <a:rPr lang="en-US" sz="1800"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The Boxplot below compared admission duration per age group.</a:t>
              </a:r>
            </a:p>
            <a:p>
              <a:pPr>
                <a:lnSpc>
                  <a:spcPct val="150000"/>
                </a:lnSpc>
                <a:spcAft>
                  <a:spcPts val="1000"/>
                </a:spcAft>
              </a:pPr>
              <a:endParaRPr lang="en-US" dirty="0">
                <a:solidFill>
                  <a:schemeClr val="bg1"/>
                </a:solidFill>
                <a:latin typeface="Cambria" panose="02040503050406030204" pitchFamily="18" charset="0"/>
                <a:ea typeface="MS Mincho" panose="02020609040205080304" pitchFamily="49" charset="-128"/>
                <a:cs typeface="Times New Roman" panose="02020603050405020304" pitchFamily="18" charset="0"/>
              </a:endParaRPr>
            </a:p>
            <a:p>
              <a:pPr>
                <a:lnSpc>
                  <a:spcPct val="150000"/>
                </a:lnSpc>
                <a:spcAft>
                  <a:spcPts val="1000"/>
                </a:spcAft>
              </a:pPr>
              <a:r>
                <a:rPr lang="en-NG" sz="1800"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Hospitals such as Brown LLC, Johnson Group, and Smith and Sons handle a diverse range of conditions. Some hospitals show specialization trends; for example, Smith PLC manages more Hypertension cases, while Smith Ltd handles significant Cancer and Obesity cases.  Top hospitals manage varied conditions with distinct admission durations, indicating areas of expertise or efficiency.</a:t>
              </a:r>
              <a:endParaRPr lang="en-GB" sz="1800"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endParaRPr>
            </a:p>
            <a:p>
              <a:pPr>
                <a:lnSpc>
                  <a:spcPct val="150000"/>
                </a:lnSpc>
                <a:spcAft>
                  <a:spcPts val="1000"/>
                </a:spcAft>
              </a:pPr>
              <a:endParaRPr lang="en-GB" dirty="0">
                <a:solidFill>
                  <a:schemeClr val="bg1"/>
                </a:solidFill>
                <a:latin typeface="Cambria" panose="02040503050406030204" pitchFamily="18" charset="0"/>
                <a:ea typeface="MS Mincho" panose="02020609040205080304" pitchFamily="49" charset="-128"/>
                <a:cs typeface="Times New Roman" panose="02020603050405020304" pitchFamily="18" charset="0"/>
              </a:endParaRPr>
            </a:p>
            <a:p>
              <a:pPr>
                <a:lnSpc>
                  <a:spcPct val="150000"/>
                </a:lnSpc>
                <a:spcAft>
                  <a:spcPts val="1000"/>
                </a:spcAft>
              </a:pPr>
              <a:r>
                <a:rPr lang="en-NG" sz="1800"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Average length of stay varies significantly by condition and hospital. Conditions like Cancer tend to have longer stays (e.g., Johnson Ltd: 17.5 days), while Arthritis shows shorter durations (e.g., Johnson PLC: 6 days). Hospitals like Miller and Sons exhibit efficiency for Asthma cases (21.3 days), but other facilities display variability in care delivery duration.</a:t>
              </a:r>
            </a:p>
            <a:p>
              <a:pPr>
                <a:lnSpc>
                  <a:spcPct val="150000"/>
                </a:lnSpc>
                <a:spcAft>
                  <a:spcPts val="1000"/>
                </a:spcAft>
              </a:pPr>
              <a:endParaRPr lang="en-NG" sz="1800"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endParaRPr>
            </a:p>
            <a:p>
              <a:pPr>
                <a:lnSpc>
                  <a:spcPct val="150000"/>
                </a:lnSpc>
                <a:spcAft>
                  <a:spcPts val="1000"/>
                </a:spcAft>
              </a:pPr>
              <a:endParaRPr lang="en-NG" sz="1800"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endParaRPr>
            </a:p>
          </p:txBody>
        </p:sp>
      </p:grpSp>
      <p:sp>
        <p:nvSpPr>
          <p:cNvPr id="29" name="TextBox 29">
            <a:extLst>
              <a:ext uri="{FF2B5EF4-FFF2-40B4-BE49-F238E27FC236}">
                <a16:creationId xmlns:a16="http://schemas.microsoft.com/office/drawing/2014/main" id="{5FC6BBDC-6EFB-D4E7-D851-013E4625325B}"/>
              </a:ext>
            </a:extLst>
          </p:cNvPr>
          <p:cNvSpPr txBox="1"/>
          <p:nvPr/>
        </p:nvSpPr>
        <p:spPr>
          <a:xfrm>
            <a:off x="11658600" y="2186686"/>
            <a:ext cx="4672836" cy="361317"/>
          </a:xfrm>
          <a:prstGeom prst="rect">
            <a:avLst/>
          </a:prstGeom>
        </p:spPr>
        <p:txBody>
          <a:bodyPr lIns="0" tIns="0" rIns="0" bIns="0" rtlCol="0" anchor="t">
            <a:spAutoFit/>
          </a:bodyPr>
          <a:lstStyle/>
          <a:p>
            <a:pPr marL="0" lvl="0" indent="0" algn="l">
              <a:lnSpc>
                <a:spcPts val="2940"/>
              </a:lnSpc>
              <a:spcBef>
                <a:spcPct val="0"/>
              </a:spcBef>
            </a:pPr>
            <a:r>
              <a:rPr lang="en-GB" sz="2400" dirty="0">
                <a:solidFill>
                  <a:schemeClr val="bg1"/>
                </a:solidFill>
              </a:rPr>
              <a:t>Admission Type Distribution</a:t>
            </a:r>
            <a:endParaRPr lang="en-US" sz="2100" u="none" dirty="0">
              <a:solidFill>
                <a:schemeClr val="bg1"/>
              </a:solidFill>
              <a:latin typeface="Agrandir"/>
              <a:ea typeface="Agrandir"/>
              <a:cs typeface="Agrandir"/>
              <a:sym typeface="Agrandir"/>
            </a:endParaRPr>
          </a:p>
        </p:txBody>
      </p:sp>
      <p:sp>
        <p:nvSpPr>
          <p:cNvPr id="30" name="TextBox 30">
            <a:extLst>
              <a:ext uri="{FF2B5EF4-FFF2-40B4-BE49-F238E27FC236}">
                <a16:creationId xmlns:a16="http://schemas.microsoft.com/office/drawing/2014/main" id="{E59858C5-E1E6-A7BB-EA91-305832211B28}"/>
              </a:ext>
            </a:extLst>
          </p:cNvPr>
          <p:cNvSpPr txBox="1"/>
          <p:nvPr/>
        </p:nvSpPr>
        <p:spPr>
          <a:xfrm>
            <a:off x="11842915" y="3174496"/>
            <a:ext cx="4672836" cy="361317"/>
          </a:xfrm>
          <a:prstGeom prst="rect">
            <a:avLst/>
          </a:prstGeom>
        </p:spPr>
        <p:txBody>
          <a:bodyPr lIns="0" tIns="0" rIns="0" bIns="0" rtlCol="0" anchor="t">
            <a:spAutoFit/>
          </a:bodyPr>
          <a:lstStyle/>
          <a:p>
            <a:pPr marL="0" lvl="0" indent="0" algn="l">
              <a:lnSpc>
                <a:spcPts val="2940"/>
              </a:lnSpc>
              <a:spcBef>
                <a:spcPct val="0"/>
              </a:spcBef>
            </a:pPr>
            <a:r>
              <a:rPr lang="en-GB" sz="2400" dirty="0">
                <a:solidFill>
                  <a:schemeClr val="bg1"/>
                </a:solidFill>
              </a:rPr>
              <a:t>Admission by Hospital</a:t>
            </a:r>
            <a:endParaRPr lang="en-US" sz="2100" u="none" dirty="0">
              <a:solidFill>
                <a:schemeClr val="bg1"/>
              </a:solidFill>
              <a:latin typeface="Agrandir"/>
              <a:ea typeface="Agrandir"/>
              <a:cs typeface="Agrandir"/>
              <a:sym typeface="Agrandir"/>
            </a:endParaRPr>
          </a:p>
        </p:txBody>
      </p:sp>
      <p:sp>
        <p:nvSpPr>
          <p:cNvPr id="31" name="TextBox 31">
            <a:extLst>
              <a:ext uri="{FF2B5EF4-FFF2-40B4-BE49-F238E27FC236}">
                <a16:creationId xmlns:a16="http://schemas.microsoft.com/office/drawing/2014/main" id="{75C5283C-DBA6-D1F2-4976-8C1E1272C59B}"/>
              </a:ext>
            </a:extLst>
          </p:cNvPr>
          <p:cNvSpPr txBox="1"/>
          <p:nvPr/>
        </p:nvSpPr>
        <p:spPr>
          <a:xfrm>
            <a:off x="11658600" y="4040247"/>
            <a:ext cx="4672836" cy="361317"/>
          </a:xfrm>
          <a:prstGeom prst="rect">
            <a:avLst/>
          </a:prstGeom>
        </p:spPr>
        <p:txBody>
          <a:bodyPr lIns="0" tIns="0" rIns="0" bIns="0" rtlCol="0" anchor="t">
            <a:spAutoFit/>
          </a:bodyPr>
          <a:lstStyle/>
          <a:p>
            <a:pPr marL="0" lvl="0" indent="0" algn="l">
              <a:lnSpc>
                <a:spcPts val="2940"/>
              </a:lnSpc>
            </a:pPr>
            <a:r>
              <a:rPr lang="en-GB" sz="2400" dirty="0">
                <a:solidFill>
                  <a:schemeClr val="bg1"/>
                </a:solidFill>
              </a:rPr>
              <a:t>Admission Length and Average Stay</a:t>
            </a:r>
            <a:endParaRPr lang="en-US" sz="2100" u="none" dirty="0">
              <a:solidFill>
                <a:schemeClr val="bg1"/>
              </a:solidFill>
              <a:latin typeface="Agrandir"/>
              <a:ea typeface="Agrandir"/>
              <a:cs typeface="Agrandir"/>
              <a:sym typeface="Agrandir"/>
            </a:endParaRPr>
          </a:p>
        </p:txBody>
      </p:sp>
      <p:sp>
        <p:nvSpPr>
          <p:cNvPr id="32" name="TextBox 32">
            <a:extLst>
              <a:ext uri="{FF2B5EF4-FFF2-40B4-BE49-F238E27FC236}">
                <a16:creationId xmlns:a16="http://schemas.microsoft.com/office/drawing/2014/main" id="{7074E646-E4F7-F5CA-3E22-2940D7753147}"/>
              </a:ext>
            </a:extLst>
          </p:cNvPr>
          <p:cNvSpPr txBox="1"/>
          <p:nvPr/>
        </p:nvSpPr>
        <p:spPr>
          <a:xfrm>
            <a:off x="13326257" y="800100"/>
            <a:ext cx="3933043" cy="438150"/>
          </a:xfrm>
          <a:prstGeom prst="rect">
            <a:avLst/>
          </a:prstGeom>
        </p:spPr>
        <p:txBody>
          <a:bodyPr lIns="0" tIns="0" rIns="0" bIns="0" rtlCol="0" anchor="t">
            <a:spAutoFit/>
          </a:bodyPr>
          <a:lstStyle/>
          <a:p>
            <a:pPr marL="0" lvl="0" indent="0" algn="r">
              <a:lnSpc>
                <a:spcPts val="2879"/>
              </a:lnSpc>
            </a:pPr>
            <a:r>
              <a:rPr lang="en-US" sz="2400">
                <a:solidFill>
                  <a:srgbClr val="FFFFFF"/>
                </a:solidFill>
                <a:latin typeface="Agrandir"/>
                <a:ea typeface="Agrandir"/>
                <a:cs typeface="Agrandir"/>
                <a:sym typeface="Agrandir"/>
              </a:rPr>
              <a:t>November 24,</a:t>
            </a:r>
            <a:r>
              <a:rPr lang="en-US" sz="2400" u="none">
                <a:solidFill>
                  <a:srgbClr val="FFFFFF"/>
                </a:solidFill>
                <a:latin typeface="Agrandir"/>
                <a:ea typeface="Agrandir"/>
                <a:cs typeface="Agrandir"/>
                <a:sym typeface="Agrandir"/>
              </a:rPr>
              <a:t> 2024</a:t>
            </a:r>
          </a:p>
        </p:txBody>
      </p:sp>
      <p:sp>
        <p:nvSpPr>
          <p:cNvPr id="33" name="TextBox 33">
            <a:extLst>
              <a:ext uri="{FF2B5EF4-FFF2-40B4-BE49-F238E27FC236}">
                <a16:creationId xmlns:a16="http://schemas.microsoft.com/office/drawing/2014/main" id="{90B534D1-71B3-1BB4-C756-514145B17286}"/>
              </a:ext>
            </a:extLst>
          </p:cNvPr>
          <p:cNvSpPr txBox="1"/>
          <p:nvPr/>
        </p:nvSpPr>
        <p:spPr>
          <a:xfrm>
            <a:off x="1028700" y="800100"/>
            <a:ext cx="3933043" cy="438150"/>
          </a:xfrm>
          <a:prstGeom prst="rect">
            <a:avLst/>
          </a:prstGeom>
        </p:spPr>
        <p:txBody>
          <a:bodyPr lIns="0" tIns="0" rIns="0" bIns="0" rtlCol="0" anchor="t">
            <a:spAutoFit/>
          </a:bodyPr>
          <a:lstStyle/>
          <a:p>
            <a:pPr marL="0" lvl="0" indent="0" algn="l">
              <a:lnSpc>
                <a:spcPts val="2879"/>
              </a:lnSpc>
            </a:pPr>
            <a:r>
              <a:rPr lang="en-US" sz="2400">
                <a:solidFill>
                  <a:srgbClr val="FFFFFF"/>
                </a:solidFill>
                <a:latin typeface="Agrandir"/>
                <a:ea typeface="Agrandir"/>
                <a:cs typeface="Agrandir"/>
                <a:sym typeface="Agrandir"/>
              </a:rPr>
              <a:t>DAELITE Compa</a:t>
            </a:r>
            <a:r>
              <a:rPr lang="en-US" sz="2400" u="none">
                <a:solidFill>
                  <a:srgbClr val="FFFFFF"/>
                </a:solidFill>
                <a:latin typeface="Agrandir"/>
                <a:ea typeface="Agrandir"/>
                <a:cs typeface="Agrandir"/>
                <a:sym typeface="Agrandir"/>
              </a:rPr>
              <a:t>ny</a:t>
            </a:r>
          </a:p>
        </p:txBody>
      </p:sp>
      <p:pic>
        <p:nvPicPr>
          <p:cNvPr id="34" name="Picture 33">
            <a:extLst>
              <a:ext uri="{FF2B5EF4-FFF2-40B4-BE49-F238E27FC236}">
                <a16:creationId xmlns:a16="http://schemas.microsoft.com/office/drawing/2014/main" id="{5F33F794-6B07-A92B-BB9C-7EB72D694793}"/>
              </a:ext>
            </a:extLst>
          </p:cNvPr>
          <p:cNvPicPr>
            <a:picLocks noChangeAspect="1"/>
          </p:cNvPicPr>
          <p:nvPr/>
        </p:nvPicPr>
        <p:blipFill rotWithShape="1">
          <a:blip r:embed="rId2"/>
          <a:srcRect t="5424" r="6622"/>
          <a:stretch/>
        </p:blipFill>
        <p:spPr bwMode="auto">
          <a:xfrm>
            <a:off x="9888937" y="5507436"/>
            <a:ext cx="8399063" cy="476921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94024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84707575-D989-08EF-2925-83290C834092}"/>
              </a:ext>
            </a:extLst>
          </p:cNvPr>
          <p:cNvPicPr>
            <a:picLocks noChangeAspect="1"/>
          </p:cNvPicPr>
          <p:nvPr/>
        </p:nvPicPr>
        <p:blipFill>
          <a:blip r:embed="rId2"/>
          <a:stretch>
            <a:fillRect/>
          </a:stretch>
        </p:blipFill>
        <p:spPr>
          <a:xfrm>
            <a:off x="1828800" y="0"/>
            <a:ext cx="14173200" cy="1027566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a:extLst>
            <a:ext uri="{FF2B5EF4-FFF2-40B4-BE49-F238E27FC236}">
              <a16:creationId xmlns:a16="http://schemas.microsoft.com/office/drawing/2014/main" id="{FC48C00F-B575-2114-A82B-C49A5FF1A4A0}"/>
            </a:ext>
          </a:extLst>
        </p:cNvPr>
        <p:cNvGrpSpPr/>
        <p:nvPr/>
      </p:nvGrpSpPr>
      <p:grpSpPr>
        <a:xfrm>
          <a:off x="0" y="0"/>
          <a:ext cx="0" cy="0"/>
          <a:chOff x="0" y="0"/>
          <a:chExt cx="0" cy="0"/>
        </a:xfrm>
      </p:grpSpPr>
      <p:pic>
        <p:nvPicPr>
          <p:cNvPr id="35" name="Picture 34">
            <a:extLst>
              <a:ext uri="{FF2B5EF4-FFF2-40B4-BE49-F238E27FC236}">
                <a16:creationId xmlns:a16="http://schemas.microsoft.com/office/drawing/2014/main" id="{4AD8D897-DBF1-578F-1248-861345855081}"/>
              </a:ext>
            </a:extLst>
          </p:cNvPr>
          <p:cNvPicPr>
            <a:picLocks noChangeAspect="1"/>
          </p:cNvPicPr>
          <p:nvPr/>
        </p:nvPicPr>
        <p:blipFill>
          <a:blip r:embed="rId2"/>
          <a:stretch>
            <a:fillRect/>
          </a:stretch>
        </p:blipFill>
        <p:spPr>
          <a:xfrm>
            <a:off x="1447800" y="0"/>
            <a:ext cx="15392400" cy="10313899"/>
          </a:xfrm>
          <a:prstGeom prst="rect">
            <a:avLst/>
          </a:prstGeom>
        </p:spPr>
      </p:pic>
    </p:spTree>
    <p:extLst>
      <p:ext uri="{BB962C8B-B14F-4D97-AF65-F5344CB8AC3E}">
        <p14:creationId xmlns:p14="http://schemas.microsoft.com/office/powerpoint/2010/main" val="142055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a:extLst>
            <a:ext uri="{FF2B5EF4-FFF2-40B4-BE49-F238E27FC236}">
              <a16:creationId xmlns:a16="http://schemas.microsoft.com/office/drawing/2014/main" id="{17EEF20C-7266-603B-FA24-12991039892F}"/>
            </a:ext>
          </a:extLst>
        </p:cNvPr>
        <p:cNvGrpSpPr/>
        <p:nvPr/>
      </p:nvGrpSpPr>
      <p:grpSpPr>
        <a:xfrm>
          <a:off x="0" y="0"/>
          <a:ext cx="0" cy="0"/>
          <a:chOff x="0" y="0"/>
          <a:chExt cx="0" cy="0"/>
        </a:xfrm>
      </p:grpSpPr>
      <p:grpSp>
        <p:nvGrpSpPr>
          <p:cNvPr id="26" name="Group 26">
            <a:extLst>
              <a:ext uri="{FF2B5EF4-FFF2-40B4-BE49-F238E27FC236}">
                <a16:creationId xmlns:a16="http://schemas.microsoft.com/office/drawing/2014/main" id="{D4A7581A-5FFF-64F7-25F4-6C0507D759B9}"/>
              </a:ext>
            </a:extLst>
          </p:cNvPr>
          <p:cNvGrpSpPr/>
          <p:nvPr/>
        </p:nvGrpSpPr>
        <p:grpSpPr>
          <a:xfrm>
            <a:off x="323747" y="1267735"/>
            <a:ext cx="9766708" cy="3875765"/>
            <a:chOff x="-411376" y="-1196845"/>
            <a:chExt cx="10021659" cy="7001974"/>
          </a:xfrm>
        </p:grpSpPr>
        <p:sp>
          <p:nvSpPr>
            <p:cNvPr id="27" name="TextBox 27">
              <a:extLst>
                <a:ext uri="{FF2B5EF4-FFF2-40B4-BE49-F238E27FC236}">
                  <a16:creationId xmlns:a16="http://schemas.microsoft.com/office/drawing/2014/main" id="{154E4DA2-2361-720A-2A21-650A2A92FB17}"/>
                </a:ext>
              </a:extLst>
            </p:cNvPr>
            <p:cNvSpPr txBox="1"/>
            <p:nvPr/>
          </p:nvSpPr>
          <p:spPr>
            <a:xfrm>
              <a:off x="-411376" y="-1196845"/>
              <a:ext cx="10021659" cy="1466531"/>
            </a:xfrm>
            <a:prstGeom prst="rect">
              <a:avLst/>
            </a:prstGeom>
          </p:spPr>
          <p:txBody>
            <a:bodyPr lIns="0" tIns="0" rIns="0" bIns="0" rtlCol="0" anchor="t">
              <a:spAutoFit/>
            </a:bodyPr>
            <a:lstStyle/>
            <a:p>
              <a:pPr algn="l">
                <a:lnSpc>
                  <a:spcPts val="5830"/>
                </a:lnSpc>
              </a:pPr>
              <a:r>
                <a:rPr lang="en-GB" sz="6600" dirty="0">
                  <a:solidFill>
                    <a:schemeClr val="bg1"/>
                  </a:solidFill>
                </a:rPr>
                <a:t>BILLING &amp; COST ANALYSIS </a:t>
              </a:r>
              <a:endParaRPr lang="en-US" sz="6600" b="1" dirty="0">
                <a:solidFill>
                  <a:schemeClr val="bg1"/>
                </a:solidFill>
                <a:latin typeface="Horizon"/>
                <a:ea typeface="Horizon"/>
                <a:cs typeface="Horizon"/>
                <a:sym typeface="Horizon"/>
              </a:endParaRPr>
            </a:p>
          </p:txBody>
        </p:sp>
        <p:sp>
          <p:nvSpPr>
            <p:cNvPr id="28" name="TextBox 28">
              <a:extLst>
                <a:ext uri="{FF2B5EF4-FFF2-40B4-BE49-F238E27FC236}">
                  <a16:creationId xmlns:a16="http://schemas.microsoft.com/office/drawing/2014/main" id="{3ECB09EC-3D04-5DAB-83CE-37AE4A99ABDA}"/>
                </a:ext>
              </a:extLst>
            </p:cNvPr>
            <p:cNvSpPr txBox="1"/>
            <p:nvPr/>
          </p:nvSpPr>
          <p:spPr>
            <a:xfrm>
              <a:off x="-411376" y="1134473"/>
              <a:ext cx="9359377" cy="4670656"/>
            </a:xfrm>
            <a:prstGeom prst="rect">
              <a:avLst/>
            </a:prstGeom>
          </p:spPr>
          <p:txBody>
            <a:bodyPr wrap="square" lIns="0" tIns="0" rIns="0" bIns="0" rtlCol="0" anchor="t">
              <a:spAutoFit/>
            </a:bodyPr>
            <a:lstStyle/>
            <a:p>
              <a:r>
                <a:rPr lang="en-GB" sz="2400" dirty="0">
                  <a:solidFill>
                    <a:schemeClr val="bg1"/>
                  </a:solidFill>
                </a:rPr>
                <a:t>The average billing amounts show slight variations across admission types and age groups. Elective admissions have the highest billing amounts for young adults, while urgent admissions are more expensive for older adults. In terms of insurance providers, Aetna has the highest average billing at $25,838, followed by Cigna and Blue Cross. Medicare covers lower costs at $25,002, and UnitedHealthcare had a slightly lower billing amount at $25,404.</a:t>
              </a:r>
            </a:p>
          </p:txBody>
        </p:sp>
      </p:grpSp>
      <p:pic>
        <p:nvPicPr>
          <p:cNvPr id="14" name="Picture 13">
            <a:extLst>
              <a:ext uri="{FF2B5EF4-FFF2-40B4-BE49-F238E27FC236}">
                <a16:creationId xmlns:a16="http://schemas.microsoft.com/office/drawing/2014/main" id="{4FE9220B-D62E-E876-D710-E8E254F134E5}"/>
              </a:ext>
            </a:extLst>
          </p:cNvPr>
          <p:cNvPicPr>
            <a:picLocks noChangeAspect="1"/>
          </p:cNvPicPr>
          <p:nvPr/>
        </p:nvPicPr>
        <p:blipFill rotWithShape="1">
          <a:blip r:embed="rId2"/>
          <a:srcRect l="9889" t="7000"/>
          <a:stretch/>
        </p:blipFill>
        <p:spPr bwMode="auto">
          <a:xfrm rot="10800000" flipV="1">
            <a:off x="0" y="6100861"/>
            <a:ext cx="18251160" cy="4186139"/>
          </a:xfrm>
          <a:prstGeom prst="rect">
            <a:avLst/>
          </a:prstGeom>
          <a:ln>
            <a:noFill/>
          </a:ln>
          <a:extLst>
            <a:ext uri="{53640926-AAD7-44D8-BBD7-CCE9431645EC}">
              <a14:shadowObscured xmlns:a14="http://schemas.microsoft.com/office/drawing/2010/main"/>
            </a:ext>
          </a:extLst>
        </p:spPr>
      </p:pic>
      <p:pic>
        <p:nvPicPr>
          <p:cNvPr id="15" name="Picture 14">
            <a:extLst>
              <a:ext uri="{FF2B5EF4-FFF2-40B4-BE49-F238E27FC236}">
                <a16:creationId xmlns:a16="http://schemas.microsoft.com/office/drawing/2014/main" id="{86D4EA06-EAFF-91D7-83B4-BDC6273F2118}"/>
              </a:ext>
            </a:extLst>
          </p:cNvPr>
          <p:cNvPicPr>
            <a:picLocks noChangeAspect="1"/>
          </p:cNvPicPr>
          <p:nvPr/>
        </p:nvPicPr>
        <p:blipFill rotWithShape="1">
          <a:blip r:embed="rId3"/>
          <a:srcRect l="5348" t="7500" r="8536"/>
          <a:stretch/>
        </p:blipFill>
        <p:spPr bwMode="auto">
          <a:xfrm>
            <a:off x="9768768" y="0"/>
            <a:ext cx="8519232" cy="610086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998256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288B40F5-3B72-9ECA-B8A1-7ABFDF00DCE6}"/>
              </a:ext>
            </a:extLst>
          </p:cNvPr>
          <p:cNvPicPr>
            <a:picLocks noChangeAspect="1"/>
          </p:cNvPicPr>
          <p:nvPr/>
        </p:nvPicPr>
        <p:blipFill>
          <a:blip r:embed="rId2"/>
          <a:stretch>
            <a:fillRect/>
          </a:stretch>
        </p:blipFill>
        <p:spPr>
          <a:xfrm>
            <a:off x="0" y="19050"/>
            <a:ext cx="17146515" cy="10287000"/>
          </a:xfrm>
          <a:prstGeom prst="rect">
            <a:avLst/>
          </a:prstGeom>
        </p:spPr>
      </p:pic>
      <p:grpSp>
        <p:nvGrpSpPr>
          <p:cNvPr id="32" name="Group 14">
            <a:extLst>
              <a:ext uri="{FF2B5EF4-FFF2-40B4-BE49-F238E27FC236}">
                <a16:creationId xmlns:a16="http://schemas.microsoft.com/office/drawing/2014/main" id="{E45C4C78-174B-345D-2538-4D4FF8B31CC8}"/>
              </a:ext>
            </a:extLst>
          </p:cNvPr>
          <p:cNvGrpSpPr/>
          <p:nvPr/>
        </p:nvGrpSpPr>
        <p:grpSpPr>
          <a:xfrm>
            <a:off x="11201400" y="2778279"/>
            <a:ext cx="6934200" cy="5867401"/>
            <a:chOff x="0" y="0"/>
            <a:chExt cx="14287370" cy="15240428"/>
          </a:xfrm>
        </p:grpSpPr>
        <p:sp>
          <p:nvSpPr>
            <p:cNvPr id="33" name="Freeform 15">
              <a:extLst>
                <a:ext uri="{FF2B5EF4-FFF2-40B4-BE49-F238E27FC236}">
                  <a16:creationId xmlns:a16="http://schemas.microsoft.com/office/drawing/2014/main" id="{ADD4C4D5-362C-83A5-93D8-FF0E369E95AC}"/>
                </a:ext>
              </a:extLst>
            </p:cNvPr>
            <p:cNvSpPr/>
            <p:nvPr/>
          </p:nvSpPr>
          <p:spPr>
            <a:xfrm>
              <a:off x="31750" y="31750"/>
              <a:ext cx="14223870" cy="15176928"/>
            </a:xfrm>
            <a:custGeom>
              <a:avLst/>
              <a:gdLst/>
              <a:ahLst/>
              <a:cxnLst/>
              <a:rect l="l" t="t" r="r" b="b"/>
              <a:pathLst>
                <a:path w="14223870" h="15176928">
                  <a:moveTo>
                    <a:pt x="14131161" y="15176928"/>
                  </a:moveTo>
                  <a:lnTo>
                    <a:pt x="92710" y="15176928"/>
                  </a:lnTo>
                  <a:cubicBezTo>
                    <a:pt x="41910" y="15176928"/>
                    <a:pt x="0" y="15135019"/>
                    <a:pt x="0" y="15084219"/>
                  </a:cubicBezTo>
                  <a:lnTo>
                    <a:pt x="0" y="92710"/>
                  </a:lnTo>
                  <a:cubicBezTo>
                    <a:pt x="0" y="41910"/>
                    <a:pt x="41910" y="0"/>
                    <a:pt x="92710" y="0"/>
                  </a:cubicBezTo>
                  <a:lnTo>
                    <a:pt x="14129891" y="0"/>
                  </a:lnTo>
                  <a:cubicBezTo>
                    <a:pt x="14180691" y="0"/>
                    <a:pt x="14222600" y="41910"/>
                    <a:pt x="14222600" y="92710"/>
                  </a:cubicBezTo>
                  <a:lnTo>
                    <a:pt x="14222600" y="15082949"/>
                  </a:lnTo>
                  <a:cubicBezTo>
                    <a:pt x="14223870" y="15135019"/>
                    <a:pt x="14181961" y="15176928"/>
                    <a:pt x="14131161" y="15176928"/>
                  </a:cubicBezTo>
                  <a:close/>
                </a:path>
              </a:pathLst>
            </a:custGeom>
            <a:solidFill>
              <a:srgbClr val="101010"/>
            </a:solidFill>
          </p:spPr>
        </p:sp>
        <p:sp>
          <p:nvSpPr>
            <p:cNvPr id="34" name="Freeform 16">
              <a:extLst>
                <a:ext uri="{FF2B5EF4-FFF2-40B4-BE49-F238E27FC236}">
                  <a16:creationId xmlns:a16="http://schemas.microsoft.com/office/drawing/2014/main" id="{DCC6EAD8-3AE4-9DD1-0311-9AF3BD7D1579}"/>
                </a:ext>
              </a:extLst>
            </p:cNvPr>
            <p:cNvSpPr/>
            <p:nvPr/>
          </p:nvSpPr>
          <p:spPr>
            <a:xfrm>
              <a:off x="0" y="0"/>
              <a:ext cx="14287371" cy="15240428"/>
            </a:xfrm>
            <a:custGeom>
              <a:avLst/>
              <a:gdLst/>
              <a:ahLst/>
              <a:cxnLst/>
              <a:rect l="l" t="t" r="r" b="b"/>
              <a:pathLst>
                <a:path w="14287371" h="15240428">
                  <a:moveTo>
                    <a:pt x="14162911" y="59690"/>
                  </a:moveTo>
                  <a:cubicBezTo>
                    <a:pt x="14198470" y="59690"/>
                    <a:pt x="14227680" y="88900"/>
                    <a:pt x="14227680" y="124460"/>
                  </a:cubicBezTo>
                  <a:lnTo>
                    <a:pt x="14227680" y="15115969"/>
                  </a:lnTo>
                  <a:cubicBezTo>
                    <a:pt x="14227680" y="15151528"/>
                    <a:pt x="14198470" y="15180739"/>
                    <a:pt x="14162911" y="15180739"/>
                  </a:cubicBezTo>
                  <a:lnTo>
                    <a:pt x="124460" y="15180739"/>
                  </a:lnTo>
                  <a:cubicBezTo>
                    <a:pt x="88900" y="15180739"/>
                    <a:pt x="59690" y="15151528"/>
                    <a:pt x="59690" y="15115969"/>
                  </a:cubicBezTo>
                  <a:lnTo>
                    <a:pt x="59690" y="124460"/>
                  </a:lnTo>
                  <a:cubicBezTo>
                    <a:pt x="59690" y="88900"/>
                    <a:pt x="88900" y="59690"/>
                    <a:pt x="124460" y="59690"/>
                  </a:cubicBezTo>
                  <a:lnTo>
                    <a:pt x="14162911" y="59690"/>
                  </a:lnTo>
                  <a:moveTo>
                    <a:pt x="14162911" y="0"/>
                  </a:moveTo>
                  <a:lnTo>
                    <a:pt x="124460" y="0"/>
                  </a:lnTo>
                  <a:cubicBezTo>
                    <a:pt x="55880" y="0"/>
                    <a:pt x="0" y="55880"/>
                    <a:pt x="0" y="124460"/>
                  </a:cubicBezTo>
                  <a:lnTo>
                    <a:pt x="0" y="15115969"/>
                  </a:lnTo>
                  <a:cubicBezTo>
                    <a:pt x="0" y="15184549"/>
                    <a:pt x="55880" y="15240428"/>
                    <a:pt x="124460" y="15240428"/>
                  </a:cubicBezTo>
                  <a:lnTo>
                    <a:pt x="14162911" y="15240428"/>
                  </a:lnTo>
                  <a:cubicBezTo>
                    <a:pt x="14231491" y="15240428"/>
                    <a:pt x="14287371" y="15184549"/>
                    <a:pt x="14287371" y="15115969"/>
                  </a:cubicBezTo>
                  <a:lnTo>
                    <a:pt x="14287371" y="124460"/>
                  </a:lnTo>
                  <a:cubicBezTo>
                    <a:pt x="14287371" y="55880"/>
                    <a:pt x="14231491" y="0"/>
                    <a:pt x="14162911" y="0"/>
                  </a:cubicBezTo>
                  <a:close/>
                </a:path>
              </a:pathLst>
            </a:custGeom>
            <a:solidFill>
              <a:srgbClr val="FFFFFF"/>
            </a:solidFill>
          </p:spPr>
        </p:sp>
      </p:grpSp>
      <p:sp>
        <p:nvSpPr>
          <p:cNvPr id="28" name="TextBox 28"/>
          <p:cNvSpPr txBox="1"/>
          <p:nvPr/>
        </p:nvSpPr>
        <p:spPr>
          <a:xfrm>
            <a:off x="11658600" y="3162300"/>
            <a:ext cx="6172200" cy="5205592"/>
          </a:xfrm>
          <a:prstGeom prst="rect">
            <a:avLst/>
          </a:prstGeom>
        </p:spPr>
        <p:txBody>
          <a:bodyPr wrap="square" lIns="0" tIns="0" rIns="0" bIns="0" rtlCol="0" anchor="t">
            <a:spAutoFit/>
          </a:bodyPr>
          <a:lstStyle/>
          <a:p>
            <a:pPr marL="0" lvl="1">
              <a:lnSpc>
                <a:spcPts val="3360"/>
              </a:lnSpc>
              <a:spcBef>
                <a:spcPct val="0"/>
              </a:spcBef>
            </a:pPr>
            <a:r>
              <a:rPr lang="en-GB" sz="2400" dirty="0">
                <a:solidFill>
                  <a:schemeClr val="bg1"/>
                </a:solidFill>
              </a:rPr>
              <a:t>The average billing amounts for conditions like </a:t>
            </a:r>
            <a:r>
              <a:rPr lang="en-GB" sz="2400" b="1" dirty="0">
                <a:solidFill>
                  <a:schemeClr val="bg1"/>
                </a:solidFill>
              </a:rPr>
              <a:t>Arthritis</a:t>
            </a:r>
            <a:r>
              <a:rPr lang="en-GB" sz="2400" dirty="0">
                <a:solidFill>
                  <a:schemeClr val="bg1"/>
                </a:solidFill>
              </a:rPr>
              <a:t>, </a:t>
            </a:r>
            <a:r>
              <a:rPr lang="en-GB" sz="2400" b="1" dirty="0">
                <a:solidFill>
                  <a:schemeClr val="bg1"/>
                </a:solidFill>
              </a:rPr>
              <a:t>Cancer</a:t>
            </a:r>
            <a:r>
              <a:rPr lang="en-GB" sz="2400" dirty="0">
                <a:solidFill>
                  <a:schemeClr val="bg1"/>
                </a:solidFill>
              </a:rPr>
              <a:t>, </a:t>
            </a:r>
            <a:r>
              <a:rPr lang="en-GB" sz="2400" b="1" dirty="0">
                <a:solidFill>
                  <a:schemeClr val="bg1"/>
                </a:solidFill>
              </a:rPr>
              <a:t>Hypertension</a:t>
            </a:r>
            <a:r>
              <a:rPr lang="en-GB" sz="2400" dirty="0">
                <a:solidFill>
                  <a:schemeClr val="bg1"/>
                </a:solidFill>
              </a:rPr>
              <a:t>, and </a:t>
            </a:r>
            <a:r>
              <a:rPr lang="en-GB" sz="2400" b="1" dirty="0">
                <a:solidFill>
                  <a:schemeClr val="bg1"/>
                </a:solidFill>
              </a:rPr>
              <a:t>Obesity</a:t>
            </a:r>
            <a:r>
              <a:rPr lang="en-GB" sz="2400" dirty="0">
                <a:solidFill>
                  <a:schemeClr val="bg1"/>
                </a:solidFill>
              </a:rPr>
              <a:t> range from </a:t>
            </a:r>
            <a:r>
              <a:rPr lang="en-GB" sz="2400" b="1" dirty="0">
                <a:solidFill>
                  <a:schemeClr val="bg1"/>
                </a:solidFill>
              </a:rPr>
              <a:t>$25,187</a:t>
            </a:r>
            <a:r>
              <a:rPr lang="en-GB" sz="2400" dirty="0">
                <a:solidFill>
                  <a:schemeClr val="bg1"/>
                </a:solidFill>
              </a:rPr>
              <a:t> to </a:t>
            </a:r>
            <a:r>
              <a:rPr lang="en-GB" sz="2400" b="1" dirty="0">
                <a:solidFill>
                  <a:schemeClr val="bg1"/>
                </a:solidFill>
              </a:rPr>
              <a:t>$25,720</a:t>
            </a:r>
            <a:r>
              <a:rPr lang="en-GB" sz="2400" dirty="0">
                <a:solidFill>
                  <a:schemeClr val="bg1"/>
                </a:solidFill>
              </a:rPr>
              <a:t>, with </a:t>
            </a:r>
            <a:r>
              <a:rPr lang="en-GB" sz="2400" b="1" dirty="0">
                <a:solidFill>
                  <a:schemeClr val="bg1"/>
                </a:solidFill>
              </a:rPr>
              <a:t>Cancer</a:t>
            </a:r>
            <a:r>
              <a:rPr lang="en-GB" sz="2400" dirty="0">
                <a:solidFill>
                  <a:schemeClr val="bg1"/>
                </a:solidFill>
              </a:rPr>
              <a:t> and </a:t>
            </a:r>
            <a:r>
              <a:rPr lang="en-GB" sz="2400" b="1" dirty="0">
                <a:solidFill>
                  <a:schemeClr val="bg1"/>
                </a:solidFill>
              </a:rPr>
              <a:t>Obesity</a:t>
            </a:r>
            <a:r>
              <a:rPr lang="en-GB" sz="2400" dirty="0">
                <a:solidFill>
                  <a:schemeClr val="bg1"/>
                </a:solidFill>
              </a:rPr>
              <a:t> showing slightly higher averages. </a:t>
            </a:r>
            <a:r>
              <a:rPr lang="en-GB" sz="2400" b="1" dirty="0">
                <a:solidFill>
                  <a:schemeClr val="bg1"/>
                </a:solidFill>
              </a:rPr>
              <a:t>Abbott Inc</a:t>
            </a:r>
            <a:r>
              <a:rPr lang="en-GB" sz="2400" dirty="0">
                <a:solidFill>
                  <a:schemeClr val="bg1"/>
                </a:solidFill>
              </a:rPr>
              <a:t> has the highest billing </a:t>
            </a:r>
            <a:r>
              <a:rPr lang="en-GB" sz="2400" b="1" dirty="0">
                <a:solidFill>
                  <a:schemeClr val="bg1"/>
                </a:solidFill>
              </a:rPr>
              <a:t>Asthma</a:t>
            </a:r>
            <a:r>
              <a:rPr lang="en-GB" sz="2400" dirty="0">
                <a:solidFill>
                  <a:schemeClr val="bg1"/>
                </a:solidFill>
              </a:rPr>
              <a:t>, amount at </a:t>
            </a:r>
            <a:r>
              <a:rPr lang="en-GB" sz="2400" b="1" dirty="0">
                <a:solidFill>
                  <a:schemeClr val="bg1"/>
                </a:solidFill>
              </a:rPr>
              <a:t>$32,114</a:t>
            </a:r>
            <a:r>
              <a:rPr lang="en-GB" sz="2400" dirty="0">
                <a:solidFill>
                  <a:schemeClr val="bg1"/>
                </a:solidFill>
              </a:rPr>
              <a:t> for </a:t>
            </a:r>
            <a:r>
              <a:rPr lang="en-GB" sz="2400" b="1" dirty="0">
                <a:solidFill>
                  <a:schemeClr val="bg1"/>
                </a:solidFill>
              </a:rPr>
              <a:t>Arthritis</a:t>
            </a:r>
            <a:r>
              <a:rPr lang="en-GB" sz="2400" dirty="0">
                <a:solidFill>
                  <a:schemeClr val="bg1"/>
                </a:solidFill>
              </a:rPr>
              <a:t>, while hospitals like </a:t>
            </a:r>
            <a:r>
              <a:rPr lang="en-GB" sz="2400" b="1" dirty="0">
                <a:solidFill>
                  <a:schemeClr val="bg1"/>
                </a:solidFill>
              </a:rPr>
              <a:t>Zuniga Ltd</a:t>
            </a:r>
            <a:r>
              <a:rPr lang="en-GB" sz="2400" dirty="0">
                <a:solidFill>
                  <a:schemeClr val="bg1"/>
                </a:solidFill>
              </a:rPr>
              <a:t> and </a:t>
            </a:r>
            <a:r>
              <a:rPr lang="en-GB" sz="2400" b="1" dirty="0">
                <a:solidFill>
                  <a:schemeClr val="bg1"/>
                </a:solidFill>
              </a:rPr>
              <a:t>Zuniga-Johnson</a:t>
            </a:r>
            <a:r>
              <a:rPr lang="en-GB" sz="2400" dirty="0">
                <a:solidFill>
                  <a:schemeClr val="bg1"/>
                </a:solidFill>
              </a:rPr>
              <a:t> show lower billing for conditions like </a:t>
            </a:r>
            <a:r>
              <a:rPr lang="en-GB" sz="2400" b="1" dirty="0">
                <a:solidFill>
                  <a:schemeClr val="bg1"/>
                </a:solidFill>
              </a:rPr>
              <a:t>Obesity</a:t>
            </a:r>
            <a:r>
              <a:rPr lang="en-GB" sz="2400" dirty="0">
                <a:solidFill>
                  <a:schemeClr val="bg1"/>
                </a:solidFill>
              </a:rPr>
              <a:t>. There is significant variability in billing across hospitals, with some, such as </a:t>
            </a:r>
            <a:r>
              <a:rPr lang="en-GB" sz="2400" b="1" dirty="0">
                <a:solidFill>
                  <a:schemeClr val="bg1"/>
                </a:solidFill>
              </a:rPr>
              <a:t>Abbott PLC</a:t>
            </a:r>
            <a:r>
              <a:rPr lang="en-GB" sz="2400" dirty="0">
                <a:solidFill>
                  <a:schemeClr val="bg1"/>
                </a:solidFill>
              </a:rPr>
              <a:t>, showing more efficiency, while others reflect higher charges for specific treatments.</a:t>
            </a:r>
            <a:endParaRPr lang="en-US" sz="2100" u="none" spc="42" dirty="0">
              <a:solidFill>
                <a:schemeClr val="bg1"/>
              </a:solidFill>
              <a:latin typeface="Agrandir"/>
              <a:ea typeface="Agrandir"/>
              <a:cs typeface="Agrandir"/>
              <a:sym typeface="Agrandi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grpSp>
        <p:nvGrpSpPr>
          <p:cNvPr id="2" name="Group 2"/>
          <p:cNvGrpSpPr/>
          <p:nvPr/>
        </p:nvGrpSpPr>
        <p:grpSpPr>
          <a:xfrm>
            <a:off x="14479983" y="1276958"/>
            <a:ext cx="3341130" cy="8553195"/>
            <a:chOff x="0" y="0"/>
            <a:chExt cx="8235081" cy="21081567"/>
          </a:xfrm>
        </p:grpSpPr>
        <p:sp>
          <p:nvSpPr>
            <p:cNvPr id="3" name="Freeform 3"/>
            <p:cNvSpPr/>
            <p:nvPr/>
          </p:nvSpPr>
          <p:spPr>
            <a:xfrm>
              <a:off x="31750" y="31750"/>
              <a:ext cx="8171581" cy="21018067"/>
            </a:xfrm>
            <a:custGeom>
              <a:avLst/>
              <a:gdLst/>
              <a:ahLst/>
              <a:cxnLst/>
              <a:rect l="l" t="t" r="r" b="b"/>
              <a:pathLst>
                <a:path w="8171581" h="21018067">
                  <a:moveTo>
                    <a:pt x="8078870" y="21018067"/>
                  </a:moveTo>
                  <a:lnTo>
                    <a:pt x="92710" y="21018067"/>
                  </a:lnTo>
                  <a:cubicBezTo>
                    <a:pt x="41910" y="21018067"/>
                    <a:pt x="0" y="20976157"/>
                    <a:pt x="0" y="20925357"/>
                  </a:cubicBezTo>
                  <a:lnTo>
                    <a:pt x="0" y="92710"/>
                  </a:lnTo>
                  <a:cubicBezTo>
                    <a:pt x="0" y="41910"/>
                    <a:pt x="41910" y="0"/>
                    <a:pt x="92710" y="0"/>
                  </a:cubicBezTo>
                  <a:lnTo>
                    <a:pt x="8077601" y="0"/>
                  </a:lnTo>
                  <a:cubicBezTo>
                    <a:pt x="8128401" y="0"/>
                    <a:pt x="8170311" y="41910"/>
                    <a:pt x="8170311" y="92710"/>
                  </a:cubicBezTo>
                  <a:lnTo>
                    <a:pt x="8170311" y="20924087"/>
                  </a:lnTo>
                  <a:cubicBezTo>
                    <a:pt x="8171581" y="20976157"/>
                    <a:pt x="8129670" y="21018067"/>
                    <a:pt x="8078870" y="21018067"/>
                  </a:cubicBezTo>
                  <a:close/>
                </a:path>
              </a:pathLst>
            </a:custGeom>
            <a:solidFill>
              <a:srgbClr val="101010"/>
            </a:solidFill>
          </p:spPr>
        </p:sp>
        <p:sp>
          <p:nvSpPr>
            <p:cNvPr id="4" name="Freeform 4"/>
            <p:cNvSpPr/>
            <p:nvPr/>
          </p:nvSpPr>
          <p:spPr>
            <a:xfrm>
              <a:off x="0" y="0"/>
              <a:ext cx="8235081" cy="21081567"/>
            </a:xfrm>
            <a:custGeom>
              <a:avLst/>
              <a:gdLst/>
              <a:ahLst/>
              <a:cxnLst/>
              <a:rect l="l" t="t" r="r" b="b"/>
              <a:pathLst>
                <a:path w="8235081" h="21081567">
                  <a:moveTo>
                    <a:pt x="8110620" y="59690"/>
                  </a:moveTo>
                  <a:cubicBezTo>
                    <a:pt x="8146181" y="59690"/>
                    <a:pt x="8175391" y="88900"/>
                    <a:pt x="8175391" y="124460"/>
                  </a:cubicBezTo>
                  <a:lnTo>
                    <a:pt x="8175391" y="20957107"/>
                  </a:lnTo>
                  <a:cubicBezTo>
                    <a:pt x="8175391" y="20992667"/>
                    <a:pt x="8146181" y="21021877"/>
                    <a:pt x="8110620" y="21021877"/>
                  </a:cubicBezTo>
                  <a:lnTo>
                    <a:pt x="124460" y="21021877"/>
                  </a:lnTo>
                  <a:cubicBezTo>
                    <a:pt x="88900" y="21021877"/>
                    <a:pt x="59690" y="20992667"/>
                    <a:pt x="59690" y="20957107"/>
                  </a:cubicBezTo>
                  <a:lnTo>
                    <a:pt x="59690" y="124460"/>
                  </a:lnTo>
                  <a:cubicBezTo>
                    <a:pt x="59690" y="88900"/>
                    <a:pt x="88900" y="59690"/>
                    <a:pt x="124460" y="59690"/>
                  </a:cubicBezTo>
                  <a:lnTo>
                    <a:pt x="8110621" y="59690"/>
                  </a:lnTo>
                  <a:moveTo>
                    <a:pt x="8110621" y="0"/>
                  </a:moveTo>
                  <a:lnTo>
                    <a:pt x="124460" y="0"/>
                  </a:lnTo>
                  <a:cubicBezTo>
                    <a:pt x="55880" y="0"/>
                    <a:pt x="0" y="55880"/>
                    <a:pt x="0" y="124460"/>
                  </a:cubicBezTo>
                  <a:lnTo>
                    <a:pt x="0" y="20957107"/>
                  </a:lnTo>
                  <a:cubicBezTo>
                    <a:pt x="0" y="21025687"/>
                    <a:pt x="55880" y="21081567"/>
                    <a:pt x="124460" y="21081567"/>
                  </a:cubicBezTo>
                  <a:lnTo>
                    <a:pt x="8110621" y="21081567"/>
                  </a:lnTo>
                  <a:cubicBezTo>
                    <a:pt x="8179201" y="21081567"/>
                    <a:pt x="8235081" y="21025687"/>
                    <a:pt x="8235081" y="20957107"/>
                  </a:cubicBezTo>
                  <a:lnTo>
                    <a:pt x="8235081" y="124460"/>
                  </a:lnTo>
                  <a:cubicBezTo>
                    <a:pt x="8235081" y="55880"/>
                    <a:pt x="8179201" y="0"/>
                    <a:pt x="8110621" y="0"/>
                  </a:cubicBezTo>
                  <a:close/>
                </a:path>
              </a:pathLst>
            </a:custGeom>
            <a:solidFill>
              <a:srgbClr val="FFFFFF"/>
            </a:solidFill>
          </p:spPr>
        </p:sp>
      </p:grpSp>
      <p:sp>
        <p:nvSpPr>
          <p:cNvPr id="5" name="TextBox 5"/>
          <p:cNvSpPr txBox="1"/>
          <p:nvPr/>
        </p:nvSpPr>
        <p:spPr>
          <a:xfrm>
            <a:off x="547398" y="487247"/>
            <a:ext cx="14211433" cy="613438"/>
          </a:xfrm>
          <a:prstGeom prst="rect">
            <a:avLst/>
          </a:prstGeom>
        </p:spPr>
        <p:txBody>
          <a:bodyPr wrap="square" lIns="0" tIns="0" rIns="0" bIns="0" rtlCol="0" anchor="t">
            <a:spAutoFit/>
          </a:bodyPr>
          <a:lstStyle/>
          <a:p>
            <a:pPr algn="l">
              <a:lnSpc>
                <a:spcPts val="4508"/>
              </a:lnSpc>
            </a:pPr>
            <a:r>
              <a:rPr lang="en-US" sz="4696" b="1" dirty="0">
                <a:solidFill>
                  <a:srgbClr val="FFFFFF"/>
                </a:solidFill>
                <a:latin typeface="Horizon"/>
                <a:ea typeface="Horizon"/>
                <a:cs typeface="Horizon"/>
                <a:sym typeface="Horizon"/>
              </a:rPr>
              <a:t>TREATMENT OUTCOMES</a:t>
            </a:r>
          </a:p>
        </p:txBody>
      </p:sp>
      <p:grpSp>
        <p:nvGrpSpPr>
          <p:cNvPr id="6" name="Group 6"/>
          <p:cNvGrpSpPr/>
          <p:nvPr/>
        </p:nvGrpSpPr>
        <p:grpSpPr>
          <a:xfrm>
            <a:off x="547399" y="1276958"/>
            <a:ext cx="13786537" cy="8553195"/>
            <a:chOff x="0" y="0"/>
            <a:chExt cx="33980497" cy="21081567"/>
          </a:xfrm>
        </p:grpSpPr>
        <p:sp>
          <p:nvSpPr>
            <p:cNvPr id="7" name="Freeform 7"/>
            <p:cNvSpPr/>
            <p:nvPr/>
          </p:nvSpPr>
          <p:spPr>
            <a:xfrm>
              <a:off x="31750" y="31750"/>
              <a:ext cx="33916996" cy="21018067"/>
            </a:xfrm>
            <a:custGeom>
              <a:avLst/>
              <a:gdLst/>
              <a:ahLst/>
              <a:cxnLst/>
              <a:rect l="l" t="t" r="r" b="b"/>
              <a:pathLst>
                <a:path w="33916996" h="21018067">
                  <a:moveTo>
                    <a:pt x="33824286" y="21018067"/>
                  </a:moveTo>
                  <a:lnTo>
                    <a:pt x="92710" y="21018067"/>
                  </a:lnTo>
                  <a:cubicBezTo>
                    <a:pt x="41910" y="21018067"/>
                    <a:pt x="0" y="20976157"/>
                    <a:pt x="0" y="20925357"/>
                  </a:cubicBezTo>
                  <a:lnTo>
                    <a:pt x="0" y="92710"/>
                  </a:lnTo>
                  <a:cubicBezTo>
                    <a:pt x="0" y="41910"/>
                    <a:pt x="41910" y="0"/>
                    <a:pt x="92710" y="0"/>
                  </a:cubicBezTo>
                  <a:lnTo>
                    <a:pt x="33823018" y="0"/>
                  </a:lnTo>
                  <a:cubicBezTo>
                    <a:pt x="33873818" y="0"/>
                    <a:pt x="33915728" y="41910"/>
                    <a:pt x="33915728" y="92710"/>
                  </a:cubicBezTo>
                  <a:lnTo>
                    <a:pt x="33915728" y="20924087"/>
                  </a:lnTo>
                  <a:cubicBezTo>
                    <a:pt x="33916996" y="20976157"/>
                    <a:pt x="33875086" y="21018067"/>
                    <a:pt x="33824286" y="21018067"/>
                  </a:cubicBezTo>
                  <a:close/>
                </a:path>
              </a:pathLst>
            </a:custGeom>
            <a:solidFill>
              <a:srgbClr val="101010"/>
            </a:solidFill>
          </p:spPr>
        </p:sp>
        <p:sp>
          <p:nvSpPr>
            <p:cNvPr id="8" name="Freeform 8"/>
            <p:cNvSpPr/>
            <p:nvPr/>
          </p:nvSpPr>
          <p:spPr>
            <a:xfrm>
              <a:off x="0" y="0"/>
              <a:ext cx="33980496" cy="21081567"/>
            </a:xfrm>
            <a:custGeom>
              <a:avLst/>
              <a:gdLst/>
              <a:ahLst/>
              <a:cxnLst/>
              <a:rect l="l" t="t" r="r" b="b"/>
              <a:pathLst>
                <a:path w="33980496" h="21081567">
                  <a:moveTo>
                    <a:pt x="33856036" y="59690"/>
                  </a:moveTo>
                  <a:cubicBezTo>
                    <a:pt x="33891596" y="59690"/>
                    <a:pt x="33920807" y="88900"/>
                    <a:pt x="33920807" y="124460"/>
                  </a:cubicBezTo>
                  <a:lnTo>
                    <a:pt x="33920807" y="20957107"/>
                  </a:lnTo>
                  <a:cubicBezTo>
                    <a:pt x="33920807" y="20992667"/>
                    <a:pt x="33891596" y="21021877"/>
                    <a:pt x="33856036" y="21021877"/>
                  </a:cubicBezTo>
                  <a:lnTo>
                    <a:pt x="124460" y="21021877"/>
                  </a:lnTo>
                  <a:cubicBezTo>
                    <a:pt x="88900" y="21021877"/>
                    <a:pt x="59690" y="20992667"/>
                    <a:pt x="59690" y="20957107"/>
                  </a:cubicBezTo>
                  <a:lnTo>
                    <a:pt x="59690" y="124460"/>
                  </a:lnTo>
                  <a:cubicBezTo>
                    <a:pt x="59690" y="88900"/>
                    <a:pt x="88900" y="59690"/>
                    <a:pt x="124460" y="59690"/>
                  </a:cubicBezTo>
                  <a:lnTo>
                    <a:pt x="33856036" y="59690"/>
                  </a:lnTo>
                  <a:moveTo>
                    <a:pt x="33856036" y="0"/>
                  </a:moveTo>
                  <a:lnTo>
                    <a:pt x="124460" y="0"/>
                  </a:lnTo>
                  <a:cubicBezTo>
                    <a:pt x="55880" y="0"/>
                    <a:pt x="0" y="55880"/>
                    <a:pt x="0" y="124460"/>
                  </a:cubicBezTo>
                  <a:lnTo>
                    <a:pt x="0" y="20957107"/>
                  </a:lnTo>
                  <a:cubicBezTo>
                    <a:pt x="0" y="21025687"/>
                    <a:pt x="55880" y="21081567"/>
                    <a:pt x="124460" y="21081567"/>
                  </a:cubicBezTo>
                  <a:lnTo>
                    <a:pt x="33856036" y="21081567"/>
                  </a:lnTo>
                  <a:cubicBezTo>
                    <a:pt x="33924618" y="21081567"/>
                    <a:pt x="33980496" y="21025687"/>
                    <a:pt x="33980496" y="20957107"/>
                  </a:cubicBezTo>
                  <a:lnTo>
                    <a:pt x="33980496" y="124460"/>
                  </a:lnTo>
                  <a:cubicBezTo>
                    <a:pt x="33980496" y="55880"/>
                    <a:pt x="33924618" y="0"/>
                    <a:pt x="33856036" y="0"/>
                  </a:cubicBezTo>
                  <a:close/>
                </a:path>
              </a:pathLst>
            </a:custGeom>
            <a:solidFill>
              <a:srgbClr val="FFFFFF"/>
            </a:solidFill>
          </p:spPr>
        </p:sp>
      </p:grpSp>
      <p:sp>
        <p:nvSpPr>
          <p:cNvPr id="19" name="Freeform 19"/>
          <p:cNvSpPr/>
          <p:nvPr/>
        </p:nvSpPr>
        <p:spPr>
          <a:xfrm>
            <a:off x="7356439" y="2340553"/>
            <a:ext cx="168457" cy="145878"/>
          </a:xfrm>
          <a:custGeom>
            <a:avLst/>
            <a:gdLst/>
            <a:ahLst/>
            <a:cxnLst/>
            <a:rect l="l" t="t" r="r" b="b"/>
            <a:pathLst>
              <a:path w="168457" h="145878">
                <a:moveTo>
                  <a:pt x="0" y="0"/>
                </a:moveTo>
                <a:lnTo>
                  <a:pt x="168457" y="0"/>
                </a:lnTo>
                <a:lnTo>
                  <a:pt x="168457" y="145878"/>
                </a:lnTo>
                <a:lnTo>
                  <a:pt x="0" y="1458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Freeform 20"/>
          <p:cNvSpPr/>
          <p:nvPr/>
        </p:nvSpPr>
        <p:spPr>
          <a:xfrm rot="-10800000">
            <a:off x="7356439" y="8620680"/>
            <a:ext cx="168457" cy="145878"/>
          </a:xfrm>
          <a:custGeom>
            <a:avLst/>
            <a:gdLst/>
            <a:ahLst/>
            <a:cxnLst/>
            <a:rect l="l" t="t" r="r" b="b"/>
            <a:pathLst>
              <a:path w="168457" h="145878">
                <a:moveTo>
                  <a:pt x="0" y="0"/>
                </a:moveTo>
                <a:lnTo>
                  <a:pt x="168457" y="0"/>
                </a:lnTo>
                <a:lnTo>
                  <a:pt x="168457" y="145878"/>
                </a:lnTo>
                <a:lnTo>
                  <a:pt x="0" y="1458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1" name="Group 21"/>
          <p:cNvGrpSpPr/>
          <p:nvPr/>
        </p:nvGrpSpPr>
        <p:grpSpPr>
          <a:xfrm>
            <a:off x="2740767" y="2413492"/>
            <a:ext cx="9326861" cy="6280128"/>
            <a:chOff x="0" y="0"/>
            <a:chExt cx="12435814" cy="8373503"/>
          </a:xfrm>
        </p:grpSpPr>
        <p:grpSp>
          <p:nvGrpSpPr>
            <p:cNvPr id="22" name="Group 22"/>
            <p:cNvGrpSpPr/>
            <p:nvPr/>
          </p:nvGrpSpPr>
          <p:grpSpPr>
            <a:xfrm rot="-5400000">
              <a:off x="2079781" y="4076189"/>
              <a:ext cx="8373503" cy="221125"/>
              <a:chOff x="0" y="0"/>
              <a:chExt cx="21641428" cy="571500"/>
            </a:xfrm>
          </p:grpSpPr>
          <p:sp>
            <p:nvSpPr>
              <p:cNvPr id="23" name="Freeform 23"/>
              <p:cNvSpPr/>
              <p:nvPr/>
            </p:nvSpPr>
            <p:spPr>
              <a:xfrm>
                <a:off x="0" y="255270"/>
                <a:ext cx="21641428" cy="69850"/>
              </a:xfrm>
              <a:custGeom>
                <a:avLst/>
                <a:gdLst/>
                <a:ahLst/>
                <a:cxnLst/>
                <a:rect l="l" t="t" r="r" b="b"/>
                <a:pathLst>
                  <a:path w="21641428" h="69850">
                    <a:moveTo>
                      <a:pt x="21350598" y="0"/>
                    </a:moveTo>
                    <a:lnTo>
                      <a:pt x="0" y="0"/>
                    </a:lnTo>
                    <a:lnTo>
                      <a:pt x="0" y="69850"/>
                    </a:lnTo>
                    <a:lnTo>
                      <a:pt x="21641428" y="69850"/>
                    </a:lnTo>
                    <a:lnTo>
                      <a:pt x="21641428" y="0"/>
                    </a:lnTo>
                    <a:close/>
                  </a:path>
                </a:pathLst>
              </a:custGeom>
              <a:solidFill>
                <a:srgbClr val="FFFFFF"/>
              </a:solidFill>
            </p:spPr>
          </p:sp>
        </p:grpSp>
        <p:grpSp>
          <p:nvGrpSpPr>
            <p:cNvPr id="24" name="Group 24"/>
            <p:cNvGrpSpPr/>
            <p:nvPr/>
          </p:nvGrpSpPr>
          <p:grpSpPr>
            <a:xfrm rot="-10800000">
              <a:off x="0" y="4077496"/>
              <a:ext cx="12435814" cy="221125"/>
              <a:chOff x="0" y="0"/>
              <a:chExt cx="32140523" cy="571500"/>
            </a:xfrm>
          </p:grpSpPr>
          <p:sp>
            <p:nvSpPr>
              <p:cNvPr id="25" name="Freeform 25"/>
              <p:cNvSpPr/>
              <p:nvPr/>
            </p:nvSpPr>
            <p:spPr>
              <a:xfrm>
                <a:off x="0" y="255270"/>
                <a:ext cx="32140525" cy="69850"/>
              </a:xfrm>
              <a:custGeom>
                <a:avLst/>
                <a:gdLst/>
                <a:ahLst/>
                <a:cxnLst/>
                <a:rect l="l" t="t" r="r" b="b"/>
                <a:pathLst>
                  <a:path w="32140525" h="69850">
                    <a:moveTo>
                      <a:pt x="31849693" y="0"/>
                    </a:moveTo>
                    <a:lnTo>
                      <a:pt x="0" y="0"/>
                    </a:lnTo>
                    <a:lnTo>
                      <a:pt x="0" y="69850"/>
                    </a:lnTo>
                    <a:lnTo>
                      <a:pt x="32140525" y="69850"/>
                    </a:lnTo>
                    <a:lnTo>
                      <a:pt x="32140525" y="0"/>
                    </a:lnTo>
                    <a:close/>
                  </a:path>
                </a:pathLst>
              </a:custGeom>
              <a:solidFill>
                <a:srgbClr val="FFFFFF"/>
              </a:solidFill>
            </p:spPr>
          </p:sp>
        </p:grpSp>
      </p:grpSp>
      <p:sp>
        <p:nvSpPr>
          <p:cNvPr id="26" name="Freeform 26"/>
          <p:cNvSpPr/>
          <p:nvPr/>
        </p:nvSpPr>
        <p:spPr>
          <a:xfrm rot="-5400000">
            <a:off x="2656539" y="5479637"/>
            <a:ext cx="168457" cy="145878"/>
          </a:xfrm>
          <a:custGeom>
            <a:avLst/>
            <a:gdLst/>
            <a:ahLst/>
            <a:cxnLst/>
            <a:rect l="l" t="t" r="r" b="b"/>
            <a:pathLst>
              <a:path w="168457" h="145878">
                <a:moveTo>
                  <a:pt x="0" y="0"/>
                </a:moveTo>
                <a:lnTo>
                  <a:pt x="168457" y="0"/>
                </a:lnTo>
                <a:lnTo>
                  <a:pt x="168457" y="145878"/>
                </a:lnTo>
                <a:lnTo>
                  <a:pt x="0" y="1458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7" name="Freeform 27"/>
          <p:cNvSpPr/>
          <p:nvPr/>
        </p:nvSpPr>
        <p:spPr>
          <a:xfrm rot="5400000">
            <a:off x="12056339" y="5481596"/>
            <a:ext cx="168457" cy="145878"/>
          </a:xfrm>
          <a:custGeom>
            <a:avLst/>
            <a:gdLst/>
            <a:ahLst/>
            <a:cxnLst/>
            <a:rect l="l" t="t" r="r" b="b"/>
            <a:pathLst>
              <a:path w="168457" h="145878">
                <a:moveTo>
                  <a:pt x="0" y="0"/>
                </a:moveTo>
                <a:lnTo>
                  <a:pt x="168456" y="0"/>
                </a:lnTo>
                <a:lnTo>
                  <a:pt x="168456" y="145878"/>
                </a:lnTo>
                <a:lnTo>
                  <a:pt x="0" y="1458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44" name="Picture 43">
            <a:extLst>
              <a:ext uri="{FF2B5EF4-FFF2-40B4-BE49-F238E27FC236}">
                <a16:creationId xmlns:a16="http://schemas.microsoft.com/office/drawing/2014/main" id="{64F22C38-94F1-C001-2B8A-E52B065BC9A9}"/>
              </a:ext>
            </a:extLst>
          </p:cNvPr>
          <p:cNvPicPr>
            <a:picLocks noChangeAspect="1"/>
          </p:cNvPicPr>
          <p:nvPr/>
        </p:nvPicPr>
        <p:blipFill>
          <a:blip r:embed="rId4"/>
          <a:stretch>
            <a:fillRect/>
          </a:stretch>
        </p:blipFill>
        <p:spPr>
          <a:xfrm>
            <a:off x="872907" y="1952187"/>
            <a:ext cx="6447391" cy="3415222"/>
          </a:xfrm>
          <a:prstGeom prst="rect">
            <a:avLst/>
          </a:prstGeom>
        </p:spPr>
      </p:pic>
      <p:pic>
        <p:nvPicPr>
          <p:cNvPr id="45" name="Picture 44">
            <a:extLst>
              <a:ext uri="{FF2B5EF4-FFF2-40B4-BE49-F238E27FC236}">
                <a16:creationId xmlns:a16="http://schemas.microsoft.com/office/drawing/2014/main" id="{7B1BF5DC-8E37-59FC-1CDE-85C18497061B}"/>
              </a:ext>
            </a:extLst>
          </p:cNvPr>
          <p:cNvPicPr>
            <a:picLocks noChangeAspect="1"/>
          </p:cNvPicPr>
          <p:nvPr/>
        </p:nvPicPr>
        <p:blipFill rotWithShape="1">
          <a:blip r:embed="rId5"/>
          <a:srcRect r="6181"/>
          <a:stretch/>
        </p:blipFill>
        <p:spPr bwMode="auto">
          <a:xfrm>
            <a:off x="7597646" y="1952187"/>
            <a:ext cx="6409260" cy="3415222"/>
          </a:xfrm>
          <a:prstGeom prst="rect">
            <a:avLst/>
          </a:prstGeom>
          <a:ln>
            <a:noFill/>
          </a:ln>
          <a:extLst>
            <a:ext uri="{53640926-AAD7-44D8-BBD7-CCE9431645EC}">
              <a14:shadowObscured xmlns:a14="http://schemas.microsoft.com/office/drawing/2010/main"/>
            </a:ext>
          </a:extLst>
        </p:spPr>
      </p:pic>
      <p:pic>
        <p:nvPicPr>
          <p:cNvPr id="47" name="Picture 46">
            <a:extLst>
              <a:ext uri="{FF2B5EF4-FFF2-40B4-BE49-F238E27FC236}">
                <a16:creationId xmlns:a16="http://schemas.microsoft.com/office/drawing/2014/main" id="{47FFE071-AF58-28E6-37B8-9B908C8DA232}"/>
              </a:ext>
            </a:extLst>
          </p:cNvPr>
          <p:cNvPicPr>
            <a:picLocks noChangeAspect="1"/>
          </p:cNvPicPr>
          <p:nvPr/>
        </p:nvPicPr>
        <p:blipFill>
          <a:blip r:embed="rId6"/>
          <a:stretch>
            <a:fillRect/>
          </a:stretch>
        </p:blipFill>
        <p:spPr>
          <a:xfrm>
            <a:off x="7598138" y="5673568"/>
            <a:ext cx="6408768" cy="3837545"/>
          </a:xfrm>
          <a:prstGeom prst="rect">
            <a:avLst/>
          </a:prstGeom>
        </p:spPr>
      </p:pic>
      <p:sp>
        <p:nvSpPr>
          <p:cNvPr id="48" name="TextBox 47">
            <a:extLst>
              <a:ext uri="{FF2B5EF4-FFF2-40B4-BE49-F238E27FC236}">
                <a16:creationId xmlns:a16="http://schemas.microsoft.com/office/drawing/2014/main" id="{347A3FA6-C14F-195A-2AB0-AC731E5B78ED}"/>
              </a:ext>
            </a:extLst>
          </p:cNvPr>
          <p:cNvSpPr txBox="1"/>
          <p:nvPr/>
        </p:nvSpPr>
        <p:spPr>
          <a:xfrm>
            <a:off x="14631322" y="2486431"/>
            <a:ext cx="3083727" cy="5584606"/>
          </a:xfrm>
          <a:prstGeom prst="rect">
            <a:avLst/>
          </a:prstGeom>
          <a:noFill/>
        </p:spPr>
        <p:txBody>
          <a:bodyPr wrap="square" rtlCol="0">
            <a:spAutoFit/>
          </a:bodyPr>
          <a:lstStyle/>
          <a:p>
            <a:pPr>
              <a:lnSpc>
                <a:spcPct val="150000"/>
              </a:lnSpc>
            </a:pPr>
            <a:r>
              <a:rPr lang="en-GB" sz="2000" dirty="0">
                <a:solidFill>
                  <a:schemeClr val="bg1"/>
                </a:solidFill>
              </a:rPr>
              <a:t>Treatment outcomes indicate trends in medication usage and test results, helping identify which medications are most effective for specific conditions. Additionally, variations in test results (normal, abnormal, inconclusive) reveal patterns across treatments and conditions.</a:t>
            </a:r>
            <a:endParaRPr lang="en-NG" sz="2000" dirty="0">
              <a:solidFill>
                <a:schemeClr val="bg1"/>
              </a:solidFill>
            </a:endParaRPr>
          </a:p>
        </p:txBody>
      </p:sp>
      <p:pic>
        <p:nvPicPr>
          <p:cNvPr id="9" name="Picture 8">
            <a:extLst>
              <a:ext uri="{FF2B5EF4-FFF2-40B4-BE49-F238E27FC236}">
                <a16:creationId xmlns:a16="http://schemas.microsoft.com/office/drawing/2014/main" id="{5E81ACD3-780B-7266-7126-FA3B033AC802}"/>
              </a:ext>
            </a:extLst>
          </p:cNvPr>
          <p:cNvPicPr>
            <a:picLocks noChangeAspect="1"/>
          </p:cNvPicPr>
          <p:nvPr/>
        </p:nvPicPr>
        <p:blipFill>
          <a:blip r:embed="rId7"/>
          <a:stretch>
            <a:fillRect/>
          </a:stretch>
        </p:blipFill>
        <p:spPr>
          <a:xfrm>
            <a:off x="883038" y="5649687"/>
            <a:ext cx="6435710" cy="386142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grpSp>
        <p:nvGrpSpPr>
          <p:cNvPr id="34" name="Group 34"/>
          <p:cNvGrpSpPr/>
          <p:nvPr/>
        </p:nvGrpSpPr>
        <p:grpSpPr>
          <a:xfrm>
            <a:off x="621030" y="848542"/>
            <a:ext cx="16783050" cy="1434555"/>
            <a:chOff x="-13534" y="-19050"/>
            <a:chExt cx="11923175" cy="1912739"/>
          </a:xfrm>
        </p:grpSpPr>
        <p:sp>
          <p:nvSpPr>
            <p:cNvPr id="35" name="TextBox 35"/>
            <p:cNvSpPr txBox="1"/>
            <p:nvPr/>
          </p:nvSpPr>
          <p:spPr>
            <a:xfrm>
              <a:off x="0" y="-19050"/>
              <a:ext cx="8823961" cy="1372170"/>
            </a:xfrm>
            <a:prstGeom prst="rect">
              <a:avLst/>
            </a:prstGeom>
          </p:spPr>
          <p:txBody>
            <a:bodyPr lIns="0" tIns="0" rIns="0" bIns="0" rtlCol="0" anchor="t">
              <a:spAutoFit/>
            </a:bodyPr>
            <a:lstStyle/>
            <a:p>
              <a:pPr algn="l">
                <a:lnSpc>
                  <a:spcPts val="8250"/>
                </a:lnSpc>
              </a:pPr>
              <a:r>
                <a:rPr lang="en-US" sz="5400" b="1" dirty="0">
                  <a:solidFill>
                    <a:srgbClr val="FFFFFF"/>
                  </a:solidFill>
                  <a:latin typeface="Horizon"/>
                  <a:ea typeface="Horizon"/>
                  <a:cs typeface="Horizon"/>
                  <a:sym typeface="Horizon"/>
                </a:rPr>
                <a:t>ACTION INSIGHTS</a:t>
              </a:r>
            </a:p>
          </p:txBody>
        </p:sp>
        <p:sp>
          <p:nvSpPr>
            <p:cNvPr id="36" name="TextBox 36"/>
            <p:cNvSpPr txBox="1"/>
            <p:nvPr/>
          </p:nvSpPr>
          <p:spPr>
            <a:xfrm>
              <a:off x="-13534" y="1425356"/>
              <a:ext cx="11923175" cy="468333"/>
            </a:xfrm>
            <a:prstGeom prst="rect">
              <a:avLst/>
            </a:prstGeom>
          </p:spPr>
          <p:txBody>
            <a:bodyPr wrap="square" lIns="0" tIns="0" rIns="0" bIns="0" rtlCol="0" anchor="t">
              <a:spAutoFit/>
            </a:bodyPr>
            <a:lstStyle/>
            <a:p>
              <a:pPr marL="0" lvl="0" indent="0" algn="l">
                <a:lnSpc>
                  <a:spcPts val="2940"/>
                </a:lnSpc>
              </a:pPr>
              <a:r>
                <a:rPr lang="en-US" dirty="0">
                  <a:solidFill>
                    <a:srgbClr val="FFFFFF"/>
                  </a:solidFill>
                  <a:latin typeface="Agrandir"/>
                  <a:ea typeface="Agrandir"/>
                  <a:cs typeface="Agrandir"/>
                  <a:sym typeface="Agrandir"/>
                </a:rPr>
                <a:t>L</a:t>
              </a:r>
              <a:r>
                <a:rPr lang="en-US" u="none" dirty="0">
                  <a:solidFill>
                    <a:srgbClr val="FFFFFF"/>
                  </a:solidFill>
                  <a:latin typeface="Agrandir"/>
                  <a:ea typeface="Agrandir"/>
                  <a:cs typeface="Agrandir"/>
                  <a:sym typeface="Agrandir"/>
                </a:rPr>
                <a:t>et's go back to the previous pages and  synthesize what next actions are appropriate for us to move forward as a group.</a:t>
              </a:r>
            </a:p>
          </p:txBody>
        </p:sp>
      </p:grpSp>
      <p:sp>
        <p:nvSpPr>
          <p:cNvPr id="39" name="TextBox 39"/>
          <p:cNvSpPr txBox="1"/>
          <p:nvPr/>
        </p:nvSpPr>
        <p:spPr>
          <a:xfrm>
            <a:off x="13326257" y="114300"/>
            <a:ext cx="3933043" cy="438150"/>
          </a:xfrm>
          <a:prstGeom prst="rect">
            <a:avLst/>
          </a:prstGeom>
        </p:spPr>
        <p:txBody>
          <a:bodyPr lIns="0" tIns="0" rIns="0" bIns="0" rtlCol="0" anchor="t">
            <a:spAutoFit/>
          </a:bodyPr>
          <a:lstStyle/>
          <a:p>
            <a:pPr marL="0" lvl="0" indent="0" algn="r">
              <a:lnSpc>
                <a:spcPts val="2879"/>
              </a:lnSpc>
            </a:pPr>
            <a:r>
              <a:rPr lang="en-US" sz="2400">
                <a:solidFill>
                  <a:srgbClr val="FFFFFF"/>
                </a:solidFill>
                <a:latin typeface="Agrandir"/>
                <a:ea typeface="Agrandir"/>
                <a:cs typeface="Agrandir"/>
                <a:sym typeface="Agrandir"/>
              </a:rPr>
              <a:t>November 24,</a:t>
            </a:r>
            <a:r>
              <a:rPr lang="en-US" sz="2400" u="none">
                <a:solidFill>
                  <a:srgbClr val="FFFFFF"/>
                </a:solidFill>
                <a:latin typeface="Agrandir"/>
                <a:ea typeface="Agrandir"/>
                <a:cs typeface="Agrandir"/>
                <a:sym typeface="Agrandir"/>
              </a:rPr>
              <a:t> 2024</a:t>
            </a:r>
          </a:p>
        </p:txBody>
      </p:sp>
      <p:sp>
        <p:nvSpPr>
          <p:cNvPr id="40" name="TextBox 40"/>
          <p:cNvSpPr txBox="1"/>
          <p:nvPr/>
        </p:nvSpPr>
        <p:spPr>
          <a:xfrm>
            <a:off x="1028700" y="114300"/>
            <a:ext cx="3933043" cy="438150"/>
          </a:xfrm>
          <a:prstGeom prst="rect">
            <a:avLst/>
          </a:prstGeom>
        </p:spPr>
        <p:txBody>
          <a:bodyPr lIns="0" tIns="0" rIns="0" bIns="0" rtlCol="0" anchor="t">
            <a:spAutoFit/>
          </a:bodyPr>
          <a:lstStyle/>
          <a:p>
            <a:pPr marL="0" lvl="0" indent="0" algn="l">
              <a:lnSpc>
                <a:spcPts val="2879"/>
              </a:lnSpc>
            </a:pPr>
            <a:r>
              <a:rPr lang="en-US" sz="2400">
                <a:solidFill>
                  <a:srgbClr val="FFFFFF"/>
                </a:solidFill>
                <a:latin typeface="Agrandir"/>
                <a:ea typeface="Agrandir"/>
                <a:cs typeface="Agrandir"/>
                <a:sym typeface="Agrandir"/>
              </a:rPr>
              <a:t>DAELITE Compa</a:t>
            </a:r>
            <a:r>
              <a:rPr lang="en-US" sz="2400" u="none">
                <a:solidFill>
                  <a:srgbClr val="FFFFFF"/>
                </a:solidFill>
                <a:latin typeface="Agrandir"/>
                <a:ea typeface="Agrandir"/>
                <a:cs typeface="Agrandir"/>
                <a:sym typeface="Agrandir"/>
              </a:rPr>
              <a:t>ny</a:t>
            </a:r>
          </a:p>
        </p:txBody>
      </p:sp>
      <p:sp>
        <p:nvSpPr>
          <p:cNvPr id="43" name="TextBox 42">
            <a:extLst>
              <a:ext uri="{FF2B5EF4-FFF2-40B4-BE49-F238E27FC236}">
                <a16:creationId xmlns:a16="http://schemas.microsoft.com/office/drawing/2014/main" id="{5567D13F-D374-2094-4B98-43CEA083646F}"/>
              </a:ext>
            </a:extLst>
          </p:cNvPr>
          <p:cNvSpPr txBox="1"/>
          <p:nvPr/>
        </p:nvSpPr>
        <p:spPr>
          <a:xfrm>
            <a:off x="381000" y="2476500"/>
            <a:ext cx="16459200" cy="8056821"/>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lang="en-GB" sz="3200" b="1" dirty="0">
                <a:solidFill>
                  <a:schemeClr val="bg1"/>
                </a:solidFill>
                <a:latin typeface="Times New Roman" panose="02020603050405020304" pitchFamily="18" charset="0"/>
                <a:cs typeface="Times New Roman" panose="02020603050405020304" pitchFamily="18" charset="0"/>
              </a:rPr>
              <a:t>Demographics &amp; Trends:</a:t>
            </a:r>
            <a:endParaRPr kumimoji="0" lang="en-GB" altLang="en-NG" sz="32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0" indent="-457200" algn="l" defTabSz="914400" rtl="0" eaLnBrk="0" fontAlgn="base" latinLnBrk="0" hangingPunct="0">
              <a:lnSpc>
                <a:spcPct val="150000"/>
              </a:lnSpc>
              <a:spcBef>
                <a:spcPct val="0"/>
              </a:spcBef>
              <a:spcAft>
                <a:spcPct val="0"/>
              </a:spcAft>
              <a:buClrTx/>
              <a:buSzTx/>
              <a:buAutoNum type="arabicPeriod"/>
              <a:tabLst/>
            </a:pPr>
            <a:r>
              <a:rPr kumimoji="0" lang="en-NG" altLang="en-NG"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Female predominance in asthma and cancer, while males have higher rates of hypertension and arthritis.</a:t>
            </a:r>
            <a:endParaRPr kumimoji="0" lang="en-GB" altLang="en-NG"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0" indent="-457200" algn="l" defTabSz="914400" rtl="0" eaLnBrk="0" fontAlgn="base" latinLnBrk="0" hangingPunct="0">
              <a:lnSpc>
                <a:spcPct val="150000"/>
              </a:lnSpc>
              <a:spcBef>
                <a:spcPct val="0"/>
              </a:spcBef>
              <a:spcAft>
                <a:spcPct val="0"/>
              </a:spcAft>
              <a:buClrTx/>
              <a:buSzTx/>
              <a:buAutoNum type="arabicPeriod"/>
              <a:tabLst/>
            </a:pPr>
            <a:r>
              <a:rPr kumimoji="0" lang="en-NG" altLang="en-NG"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Emergency admissions account for 65% of cases; specialized hospitals show shorter stays for conditions like orthopaedics.</a:t>
            </a:r>
            <a:endParaRPr kumimoji="0" lang="en-GB" altLang="en-NG"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50000"/>
              </a:lnSpc>
              <a:spcBef>
                <a:spcPct val="0"/>
              </a:spcBef>
              <a:spcAft>
                <a:spcPct val="0"/>
              </a:spcAft>
              <a:buClrTx/>
              <a:buSzTx/>
              <a:tabLst/>
            </a:pPr>
            <a:endParaRPr kumimoji="0" lang="en-NG" altLang="en-NG" sz="2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NG" altLang="en-NG" sz="28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Billing &amp; Insurance: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NG" altLang="en-NG" sz="2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Cardiovascular surgeries have the highest billing, while insurers with higher case coverage tend to have lower costs.</a:t>
            </a:r>
            <a:endParaRPr kumimoji="0" lang="en-GB" altLang="en-NG" sz="2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tabLst/>
            </a:pPr>
            <a:endParaRPr kumimoji="0" lang="en-NG" altLang="en-NG" sz="2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NG" altLang="en-NG" sz="28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Treatment &amp; Outcomes:</a:t>
            </a:r>
            <a:endParaRPr kumimoji="0" lang="en-NG" altLang="en-NG"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NG" altLang="en-NG" sz="2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Diabetes medications are most prescribed; abnormal test results in cardiovascular cases correlate with longer stays.</a:t>
            </a:r>
            <a:endParaRPr kumimoji="0" lang="en-GB" altLang="en-NG" sz="2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tabLst/>
            </a:pPr>
            <a:endParaRPr kumimoji="0" lang="en-NG" altLang="en-NG" sz="2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NG" altLang="en-NG" sz="28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Hospital Insights:</a:t>
            </a:r>
            <a:endParaRPr kumimoji="0" lang="en-NG" altLang="en-NG"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0" indent="-457200" algn="l" defTabSz="914400" rtl="0" eaLnBrk="0" fontAlgn="base" latinLnBrk="0" hangingPunct="0">
              <a:lnSpc>
                <a:spcPct val="150000"/>
              </a:lnSpc>
              <a:spcBef>
                <a:spcPct val="0"/>
              </a:spcBef>
              <a:spcAft>
                <a:spcPct val="0"/>
              </a:spcAft>
              <a:buClrTx/>
              <a:buSzTx/>
              <a:buAutoNum type="arabicPeriod"/>
              <a:tabLst/>
            </a:pPr>
            <a:r>
              <a:rPr kumimoji="0" lang="en-NG" altLang="en-NG"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Prioritize emergency care, optimize elective procedures, and reduce unnecessary hospital stays.</a:t>
            </a:r>
            <a:r>
              <a:rPr kumimoji="0" lang="en-GB" altLang="en-NG"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p>
          <a:p>
            <a:pPr marL="457200" marR="0" lvl="0" indent="-457200" algn="l" defTabSz="914400" rtl="0" eaLnBrk="0" fontAlgn="base" latinLnBrk="0" hangingPunct="0">
              <a:lnSpc>
                <a:spcPct val="150000"/>
              </a:lnSpc>
              <a:spcBef>
                <a:spcPct val="0"/>
              </a:spcBef>
              <a:spcAft>
                <a:spcPct val="0"/>
              </a:spcAft>
              <a:buClrTx/>
              <a:buSzTx/>
              <a:buAutoNum type="arabicPeriod"/>
              <a:tabLst/>
            </a:pPr>
            <a:r>
              <a:rPr kumimoji="0" lang="en-NG" altLang="en-NG"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Specialized hospitals excel in specific conditions, enhancing care efficiency.</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NG" altLang="en-NG" sz="2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TextBox 2"/>
          <p:cNvSpPr txBox="1"/>
          <p:nvPr/>
        </p:nvSpPr>
        <p:spPr>
          <a:xfrm>
            <a:off x="2197603" y="3054692"/>
            <a:ext cx="13892794" cy="1161887"/>
          </a:xfrm>
          <a:prstGeom prst="rect">
            <a:avLst/>
          </a:prstGeom>
        </p:spPr>
        <p:txBody>
          <a:bodyPr lIns="0" tIns="0" rIns="0" bIns="0" rtlCol="0" anchor="t">
            <a:spAutoFit/>
          </a:bodyPr>
          <a:lstStyle/>
          <a:p>
            <a:pPr algn="ctr">
              <a:lnSpc>
                <a:spcPts val="8250"/>
              </a:lnSpc>
            </a:pPr>
            <a:r>
              <a:rPr lang="en-US" sz="7500" b="1">
                <a:solidFill>
                  <a:srgbClr val="FFFFFF"/>
                </a:solidFill>
                <a:latin typeface="Horizon"/>
                <a:ea typeface="Horizon"/>
                <a:cs typeface="Horizon"/>
                <a:sym typeface="Horizon"/>
              </a:rPr>
              <a:t>TODAY'S AGENDA</a:t>
            </a:r>
          </a:p>
        </p:txBody>
      </p:sp>
      <p:grpSp>
        <p:nvGrpSpPr>
          <p:cNvPr id="3" name="Group 3"/>
          <p:cNvGrpSpPr/>
          <p:nvPr/>
        </p:nvGrpSpPr>
        <p:grpSpPr>
          <a:xfrm>
            <a:off x="3148263" y="5701821"/>
            <a:ext cx="881343" cy="881343"/>
            <a:chOff x="0" y="0"/>
            <a:chExt cx="1175123" cy="1175123"/>
          </a:xfrm>
        </p:grpSpPr>
        <p:grpSp>
          <p:nvGrpSpPr>
            <p:cNvPr id="4" name="Group 4"/>
            <p:cNvGrpSpPr>
              <a:grpSpLocks noChangeAspect="1"/>
            </p:cNvGrpSpPr>
            <p:nvPr/>
          </p:nvGrpSpPr>
          <p:grpSpPr>
            <a:xfrm>
              <a:off x="0" y="0"/>
              <a:ext cx="1175123" cy="1175123"/>
              <a:chOff x="-2540" y="-2540"/>
              <a:chExt cx="6355080" cy="6355080"/>
            </a:xfrm>
          </p:grpSpPr>
          <p:sp>
            <p:nvSpPr>
              <p:cNvPr id="5" name="Freeform 5"/>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57FFFF"/>
              </a:solidFill>
            </p:spPr>
          </p:sp>
        </p:grpSp>
        <p:sp>
          <p:nvSpPr>
            <p:cNvPr id="6" name="TextBox 6"/>
            <p:cNvSpPr txBox="1"/>
            <p:nvPr/>
          </p:nvSpPr>
          <p:spPr>
            <a:xfrm>
              <a:off x="366298" y="330796"/>
              <a:ext cx="442528" cy="532581"/>
            </a:xfrm>
            <a:prstGeom prst="rect">
              <a:avLst/>
            </a:prstGeom>
          </p:spPr>
          <p:txBody>
            <a:bodyPr lIns="0" tIns="0" rIns="0" bIns="0" rtlCol="0" anchor="t">
              <a:spAutoFit/>
            </a:bodyPr>
            <a:lstStyle/>
            <a:p>
              <a:pPr marL="0" lvl="0" indent="0" algn="ctr">
                <a:lnSpc>
                  <a:spcPts val="2612"/>
                </a:lnSpc>
                <a:spcBef>
                  <a:spcPct val="0"/>
                </a:spcBef>
              </a:pPr>
              <a:r>
                <a:rPr lang="en-US" sz="2721" b="1" u="none">
                  <a:solidFill>
                    <a:srgbClr val="FFFFFF"/>
                  </a:solidFill>
                  <a:latin typeface="Horizon"/>
                  <a:ea typeface="Horizon"/>
                  <a:cs typeface="Horizon"/>
                  <a:sym typeface="Horizon"/>
                </a:rPr>
                <a:t>1</a:t>
              </a:r>
            </a:p>
          </p:txBody>
        </p:sp>
      </p:grpSp>
      <p:sp>
        <p:nvSpPr>
          <p:cNvPr id="7" name="TextBox 7"/>
          <p:cNvSpPr txBox="1"/>
          <p:nvPr/>
        </p:nvSpPr>
        <p:spPr>
          <a:xfrm>
            <a:off x="4505855" y="5878374"/>
            <a:ext cx="4190940" cy="423461"/>
          </a:xfrm>
          <a:prstGeom prst="rect">
            <a:avLst/>
          </a:prstGeom>
        </p:spPr>
        <p:txBody>
          <a:bodyPr lIns="0" tIns="0" rIns="0" bIns="0" rtlCol="0" anchor="t">
            <a:spAutoFit/>
          </a:bodyPr>
          <a:lstStyle/>
          <a:p>
            <a:pPr marL="0" lvl="0" indent="0" algn="l">
              <a:lnSpc>
                <a:spcPts val="2940"/>
              </a:lnSpc>
              <a:spcBef>
                <a:spcPct val="0"/>
              </a:spcBef>
            </a:pPr>
            <a:r>
              <a:rPr lang="en-US" sz="2100">
                <a:solidFill>
                  <a:srgbClr val="FFFFFF"/>
                </a:solidFill>
                <a:latin typeface="Agrandir"/>
                <a:ea typeface="Agrandir"/>
                <a:cs typeface="Agrandir"/>
                <a:sym typeface="Agrandir"/>
              </a:rPr>
              <a:t>Int</a:t>
            </a:r>
            <a:r>
              <a:rPr lang="en-US" sz="2100" u="none">
                <a:solidFill>
                  <a:srgbClr val="FFFFFF"/>
                </a:solidFill>
                <a:latin typeface="Agrandir"/>
                <a:ea typeface="Agrandir"/>
                <a:cs typeface="Agrandir"/>
                <a:sym typeface="Agrandir"/>
              </a:rPr>
              <a:t>roduction to the Session</a:t>
            </a:r>
          </a:p>
        </p:txBody>
      </p:sp>
      <p:grpSp>
        <p:nvGrpSpPr>
          <p:cNvPr id="8" name="Group 8"/>
          <p:cNvGrpSpPr/>
          <p:nvPr/>
        </p:nvGrpSpPr>
        <p:grpSpPr>
          <a:xfrm>
            <a:off x="3148263" y="7579932"/>
            <a:ext cx="881343" cy="881343"/>
            <a:chOff x="0" y="0"/>
            <a:chExt cx="1175123" cy="1175123"/>
          </a:xfrm>
        </p:grpSpPr>
        <p:grpSp>
          <p:nvGrpSpPr>
            <p:cNvPr id="9" name="Group 9"/>
            <p:cNvGrpSpPr>
              <a:grpSpLocks noChangeAspect="1"/>
            </p:cNvGrpSpPr>
            <p:nvPr/>
          </p:nvGrpSpPr>
          <p:grpSpPr>
            <a:xfrm>
              <a:off x="0" y="0"/>
              <a:ext cx="1175123" cy="1175123"/>
              <a:chOff x="-2540" y="-2540"/>
              <a:chExt cx="6355080" cy="6355080"/>
            </a:xfrm>
          </p:grpSpPr>
          <p:sp>
            <p:nvSpPr>
              <p:cNvPr id="10" name="Freeform 10"/>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19CF"/>
              </a:solidFill>
            </p:spPr>
          </p:sp>
        </p:grpSp>
        <p:sp>
          <p:nvSpPr>
            <p:cNvPr id="11" name="TextBox 11"/>
            <p:cNvSpPr txBox="1"/>
            <p:nvPr/>
          </p:nvSpPr>
          <p:spPr>
            <a:xfrm>
              <a:off x="366298" y="330796"/>
              <a:ext cx="442528" cy="532581"/>
            </a:xfrm>
            <a:prstGeom prst="rect">
              <a:avLst/>
            </a:prstGeom>
          </p:spPr>
          <p:txBody>
            <a:bodyPr lIns="0" tIns="0" rIns="0" bIns="0" rtlCol="0" anchor="t">
              <a:spAutoFit/>
            </a:bodyPr>
            <a:lstStyle/>
            <a:p>
              <a:pPr marL="0" lvl="0" indent="0" algn="ctr">
                <a:lnSpc>
                  <a:spcPts val="2612"/>
                </a:lnSpc>
                <a:spcBef>
                  <a:spcPct val="0"/>
                </a:spcBef>
              </a:pPr>
              <a:r>
                <a:rPr lang="en-US" sz="2721" b="1">
                  <a:solidFill>
                    <a:srgbClr val="FFFFFF"/>
                  </a:solidFill>
                  <a:latin typeface="Horizon"/>
                  <a:ea typeface="Horizon"/>
                  <a:cs typeface="Horizon"/>
                  <a:sym typeface="Horizon"/>
                </a:rPr>
                <a:t>2</a:t>
              </a:r>
            </a:p>
          </p:txBody>
        </p:sp>
      </p:grpSp>
      <p:sp>
        <p:nvSpPr>
          <p:cNvPr id="12" name="TextBox 12"/>
          <p:cNvSpPr txBox="1"/>
          <p:nvPr/>
        </p:nvSpPr>
        <p:spPr>
          <a:xfrm>
            <a:off x="4505855" y="7756486"/>
            <a:ext cx="4190940" cy="423461"/>
          </a:xfrm>
          <a:prstGeom prst="rect">
            <a:avLst/>
          </a:prstGeom>
        </p:spPr>
        <p:txBody>
          <a:bodyPr lIns="0" tIns="0" rIns="0" bIns="0" rtlCol="0" anchor="t">
            <a:spAutoFit/>
          </a:bodyPr>
          <a:lstStyle/>
          <a:p>
            <a:pPr marL="0" lvl="0" indent="0" algn="l">
              <a:lnSpc>
                <a:spcPts val="2940"/>
              </a:lnSpc>
              <a:spcBef>
                <a:spcPct val="0"/>
              </a:spcBef>
            </a:pPr>
            <a:r>
              <a:rPr lang="en-US" sz="2100" dirty="0">
                <a:solidFill>
                  <a:srgbClr val="FFFFFF"/>
                </a:solidFill>
                <a:latin typeface="Agrandir"/>
                <a:ea typeface="Agrandir"/>
                <a:cs typeface="Agrandir"/>
                <a:sym typeface="Agrandir"/>
              </a:rPr>
              <a:t>Team Che</a:t>
            </a:r>
            <a:r>
              <a:rPr lang="en-US" sz="2100" u="none" dirty="0">
                <a:solidFill>
                  <a:srgbClr val="FFFFFF"/>
                </a:solidFill>
                <a:latin typeface="Agrandir"/>
                <a:ea typeface="Agrandir"/>
                <a:cs typeface="Agrandir"/>
                <a:sym typeface="Agrandir"/>
              </a:rPr>
              <a:t>ck-in and Icebreaker</a:t>
            </a:r>
          </a:p>
        </p:txBody>
      </p:sp>
      <p:grpSp>
        <p:nvGrpSpPr>
          <p:cNvPr id="13" name="Group 13"/>
          <p:cNvGrpSpPr/>
          <p:nvPr/>
        </p:nvGrpSpPr>
        <p:grpSpPr>
          <a:xfrm>
            <a:off x="9631083" y="5701821"/>
            <a:ext cx="881343" cy="881343"/>
            <a:chOff x="0" y="0"/>
            <a:chExt cx="1175123" cy="1175123"/>
          </a:xfrm>
        </p:grpSpPr>
        <p:grpSp>
          <p:nvGrpSpPr>
            <p:cNvPr id="14" name="Group 14"/>
            <p:cNvGrpSpPr>
              <a:grpSpLocks noChangeAspect="1"/>
            </p:cNvGrpSpPr>
            <p:nvPr/>
          </p:nvGrpSpPr>
          <p:grpSpPr>
            <a:xfrm>
              <a:off x="0" y="0"/>
              <a:ext cx="1175123" cy="1175123"/>
              <a:chOff x="-2540" y="-2540"/>
              <a:chExt cx="6355080" cy="6355080"/>
            </a:xfrm>
          </p:grpSpPr>
          <p:sp>
            <p:nvSpPr>
              <p:cNvPr id="15" name="Freeform 15"/>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DF0C0C"/>
              </a:solidFill>
            </p:spPr>
          </p:sp>
        </p:grpSp>
        <p:sp>
          <p:nvSpPr>
            <p:cNvPr id="16" name="TextBox 16"/>
            <p:cNvSpPr txBox="1"/>
            <p:nvPr/>
          </p:nvSpPr>
          <p:spPr>
            <a:xfrm>
              <a:off x="366298" y="330796"/>
              <a:ext cx="442528" cy="532581"/>
            </a:xfrm>
            <a:prstGeom prst="rect">
              <a:avLst/>
            </a:prstGeom>
          </p:spPr>
          <p:txBody>
            <a:bodyPr lIns="0" tIns="0" rIns="0" bIns="0" rtlCol="0" anchor="t">
              <a:spAutoFit/>
            </a:bodyPr>
            <a:lstStyle/>
            <a:p>
              <a:pPr marL="0" lvl="0" indent="0" algn="ctr">
                <a:lnSpc>
                  <a:spcPts val="2612"/>
                </a:lnSpc>
                <a:spcBef>
                  <a:spcPct val="0"/>
                </a:spcBef>
              </a:pPr>
              <a:r>
                <a:rPr lang="en-US" sz="2721" b="1">
                  <a:solidFill>
                    <a:srgbClr val="FFFFFF"/>
                  </a:solidFill>
                  <a:latin typeface="Horizon"/>
                  <a:ea typeface="Horizon"/>
                  <a:cs typeface="Horizon"/>
                  <a:sym typeface="Horizon"/>
                </a:rPr>
                <a:t>3</a:t>
              </a:r>
            </a:p>
          </p:txBody>
        </p:sp>
      </p:grpSp>
      <p:sp>
        <p:nvSpPr>
          <p:cNvPr id="17" name="TextBox 17"/>
          <p:cNvSpPr txBox="1"/>
          <p:nvPr/>
        </p:nvSpPr>
        <p:spPr>
          <a:xfrm>
            <a:off x="10988675" y="5878374"/>
            <a:ext cx="4190940" cy="351250"/>
          </a:xfrm>
          <a:prstGeom prst="rect">
            <a:avLst/>
          </a:prstGeom>
        </p:spPr>
        <p:txBody>
          <a:bodyPr lIns="0" tIns="0" rIns="0" bIns="0" rtlCol="0" anchor="t">
            <a:spAutoFit/>
          </a:bodyPr>
          <a:lstStyle/>
          <a:p>
            <a:pPr marL="0" lvl="0" indent="0" algn="l">
              <a:lnSpc>
                <a:spcPts val="2940"/>
              </a:lnSpc>
              <a:spcBef>
                <a:spcPct val="0"/>
              </a:spcBef>
            </a:pPr>
            <a:r>
              <a:rPr lang="en-US" sz="2100" dirty="0">
                <a:solidFill>
                  <a:srgbClr val="FFFFFF"/>
                </a:solidFill>
                <a:latin typeface="Agrandir"/>
                <a:ea typeface="Agrandir"/>
                <a:cs typeface="Agrandir"/>
                <a:sym typeface="Agrandir"/>
              </a:rPr>
              <a:t>Comprehensive</a:t>
            </a:r>
            <a:r>
              <a:rPr lang="en-US" sz="2100" u="none" dirty="0">
                <a:solidFill>
                  <a:srgbClr val="FFFFFF"/>
                </a:solidFill>
                <a:latin typeface="Agrandir"/>
                <a:ea typeface="Agrandir"/>
                <a:cs typeface="Agrandir"/>
                <a:sym typeface="Agrandir"/>
              </a:rPr>
              <a:t> Analysis</a:t>
            </a:r>
          </a:p>
        </p:txBody>
      </p:sp>
      <p:grpSp>
        <p:nvGrpSpPr>
          <p:cNvPr id="18" name="Group 18"/>
          <p:cNvGrpSpPr/>
          <p:nvPr/>
        </p:nvGrpSpPr>
        <p:grpSpPr>
          <a:xfrm>
            <a:off x="9631083" y="7579932"/>
            <a:ext cx="881343" cy="881343"/>
            <a:chOff x="0" y="0"/>
            <a:chExt cx="1175123" cy="1175123"/>
          </a:xfrm>
        </p:grpSpPr>
        <p:grpSp>
          <p:nvGrpSpPr>
            <p:cNvPr id="19" name="Group 19"/>
            <p:cNvGrpSpPr>
              <a:grpSpLocks noChangeAspect="1"/>
            </p:cNvGrpSpPr>
            <p:nvPr/>
          </p:nvGrpSpPr>
          <p:grpSpPr>
            <a:xfrm>
              <a:off x="0" y="0"/>
              <a:ext cx="1175123" cy="1175123"/>
              <a:chOff x="-2540" y="-2540"/>
              <a:chExt cx="6355080" cy="6355080"/>
            </a:xfrm>
          </p:grpSpPr>
          <p:sp>
            <p:nvSpPr>
              <p:cNvPr id="20" name="Freeform 20"/>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D47"/>
              </a:solidFill>
            </p:spPr>
          </p:sp>
        </p:grpSp>
        <p:sp>
          <p:nvSpPr>
            <p:cNvPr id="21" name="TextBox 21"/>
            <p:cNvSpPr txBox="1"/>
            <p:nvPr/>
          </p:nvSpPr>
          <p:spPr>
            <a:xfrm>
              <a:off x="366298" y="330796"/>
              <a:ext cx="442528" cy="532581"/>
            </a:xfrm>
            <a:prstGeom prst="rect">
              <a:avLst/>
            </a:prstGeom>
          </p:spPr>
          <p:txBody>
            <a:bodyPr lIns="0" tIns="0" rIns="0" bIns="0" rtlCol="0" anchor="t">
              <a:spAutoFit/>
            </a:bodyPr>
            <a:lstStyle/>
            <a:p>
              <a:pPr marL="0" lvl="0" indent="0" algn="ctr">
                <a:lnSpc>
                  <a:spcPts val="2612"/>
                </a:lnSpc>
                <a:spcBef>
                  <a:spcPct val="0"/>
                </a:spcBef>
              </a:pPr>
              <a:r>
                <a:rPr lang="en-US" sz="2721" b="1">
                  <a:solidFill>
                    <a:srgbClr val="FFFFFF"/>
                  </a:solidFill>
                  <a:latin typeface="Horizon"/>
                  <a:ea typeface="Horizon"/>
                  <a:cs typeface="Horizon"/>
                  <a:sym typeface="Horizon"/>
                </a:rPr>
                <a:t>4</a:t>
              </a:r>
            </a:p>
          </p:txBody>
        </p:sp>
      </p:grpSp>
      <p:sp>
        <p:nvSpPr>
          <p:cNvPr id="22" name="TextBox 22"/>
          <p:cNvSpPr txBox="1"/>
          <p:nvPr/>
        </p:nvSpPr>
        <p:spPr>
          <a:xfrm>
            <a:off x="10988675" y="7756486"/>
            <a:ext cx="4190940" cy="423461"/>
          </a:xfrm>
          <a:prstGeom prst="rect">
            <a:avLst/>
          </a:prstGeom>
        </p:spPr>
        <p:txBody>
          <a:bodyPr lIns="0" tIns="0" rIns="0" bIns="0" rtlCol="0" anchor="t">
            <a:spAutoFit/>
          </a:bodyPr>
          <a:lstStyle/>
          <a:p>
            <a:pPr marL="0" lvl="0" indent="0" algn="l">
              <a:lnSpc>
                <a:spcPts val="2940"/>
              </a:lnSpc>
              <a:spcBef>
                <a:spcPct val="0"/>
              </a:spcBef>
            </a:pPr>
            <a:r>
              <a:rPr lang="en-US" sz="2100">
                <a:solidFill>
                  <a:srgbClr val="FFFFFF"/>
                </a:solidFill>
                <a:latin typeface="Agrandir"/>
                <a:ea typeface="Agrandir"/>
                <a:cs typeface="Agrandir"/>
                <a:sym typeface="Agrandir"/>
              </a:rPr>
              <a:t>Summary an</a:t>
            </a:r>
            <a:r>
              <a:rPr lang="en-US" sz="2100" u="none">
                <a:solidFill>
                  <a:srgbClr val="FFFFFF"/>
                </a:solidFill>
                <a:latin typeface="Agrandir"/>
                <a:ea typeface="Agrandir"/>
                <a:cs typeface="Agrandir"/>
                <a:sym typeface="Agrandir"/>
              </a:rPr>
              <a:t>d Action Items</a:t>
            </a:r>
          </a:p>
        </p:txBody>
      </p:sp>
      <p:sp>
        <p:nvSpPr>
          <p:cNvPr id="23" name="TextBox 23"/>
          <p:cNvSpPr txBox="1"/>
          <p:nvPr/>
        </p:nvSpPr>
        <p:spPr>
          <a:xfrm>
            <a:off x="13326257" y="952500"/>
            <a:ext cx="3933043" cy="438150"/>
          </a:xfrm>
          <a:prstGeom prst="rect">
            <a:avLst/>
          </a:prstGeom>
        </p:spPr>
        <p:txBody>
          <a:bodyPr lIns="0" tIns="0" rIns="0" bIns="0" rtlCol="0" anchor="t">
            <a:spAutoFit/>
          </a:bodyPr>
          <a:lstStyle/>
          <a:p>
            <a:pPr marL="0" lvl="0" indent="0" algn="r">
              <a:lnSpc>
                <a:spcPts val="2879"/>
              </a:lnSpc>
            </a:pPr>
            <a:r>
              <a:rPr lang="en-US" sz="2400">
                <a:solidFill>
                  <a:srgbClr val="FFFFFF"/>
                </a:solidFill>
                <a:latin typeface="Agrandir"/>
                <a:ea typeface="Agrandir"/>
                <a:cs typeface="Agrandir"/>
                <a:sym typeface="Agrandir"/>
              </a:rPr>
              <a:t>November 24,</a:t>
            </a:r>
            <a:r>
              <a:rPr lang="en-US" sz="2400" u="none">
                <a:solidFill>
                  <a:srgbClr val="FFFFFF"/>
                </a:solidFill>
                <a:latin typeface="Agrandir"/>
                <a:ea typeface="Agrandir"/>
                <a:cs typeface="Agrandir"/>
                <a:sym typeface="Agrandir"/>
              </a:rPr>
              <a:t> 2024</a:t>
            </a:r>
          </a:p>
        </p:txBody>
      </p:sp>
      <p:sp>
        <p:nvSpPr>
          <p:cNvPr id="24" name="TextBox 24"/>
          <p:cNvSpPr txBox="1"/>
          <p:nvPr/>
        </p:nvSpPr>
        <p:spPr>
          <a:xfrm>
            <a:off x="1028700" y="952500"/>
            <a:ext cx="3933043" cy="438150"/>
          </a:xfrm>
          <a:prstGeom prst="rect">
            <a:avLst/>
          </a:prstGeom>
        </p:spPr>
        <p:txBody>
          <a:bodyPr lIns="0" tIns="0" rIns="0" bIns="0" rtlCol="0" anchor="t">
            <a:spAutoFit/>
          </a:bodyPr>
          <a:lstStyle/>
          <a:p>
            <a:pPr marL="0" lvl="0" indent="0" algn="l">
              <a:lnSpc>
                <a:spcPts val="2879"/>
              </a:lnSpc>
            </a:pPr>
            <a:r>
              <a:rPr lang="en-US" sz="2400">
                <a:solidFill>
                  <a:srgbClr val="FFFFFF"/>
                </a:solidFill>
                <a:latin typeface="Agrandir"/>
                <a:ea typeface="Agrandir"/>
                <a:cs typeface="Agrandir"/>
                <a:sym typeface="Agrandir"/>
              </a:rPr>
              <a:t>DAELITE Compa</a:t>
            </a:r>
            <a:r>
              <a:rPr lang="en-US" sz="2400" u="none">
                <a:solidFill>
                  <a:srgbClr val="FFFFFF"/>
                </a:solidFill>
                <a:latin typeface="Agrandir"/>
                <a:ea typeface="Agrandir"/>
                <a:cs typeface="Agrandir"/>
                <a:sym typeface="Agrandir"/>
              </a:rPr>
              <a:t>ny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grpSp>
        <p:nvGrpSpPr>
          <p:cNvPr id="10" name="Group 10"/>
          <p:cNvGrpSpPr/>
          <p:nvPr/>
        </p:nvGrpSpPr>
        <p:grpSpPr>
          <a:xfrm>
            <a:off x="8276307" y="1028700"/>
            <a:ext cx="4174279" cy="3894345"/>
            <a:chOff x="0" y="0"/>
            <a:chExt cx="10288594" cy="9598624"/>
          </a:xfrm>
        </p:grpSpPr>
        <p:sp>
          <p:nvSpPr>
            <p:cNvPr id="11" name="Freeform 11"/>
            <p:cNvSpPr/>
            <p:nvPr/>
          </p:nvSpPr>
          <p:spPr>
            <a:xfrm>
              <a:off x="31750" y="31750"/>
              <a:ext cx="10225094" cy="9535124"/>
            </a:xfrm>
            <a:custGeom>
              <a:avLst/>
              <a:gdLst/>
              <a:ahLst/>
              <a:cxnLst/>
              <a:rect l="l" t="t" r="r" b="b"/>
              <a:pathLst>
                <a:path w="10225094" h="9535124">
                  <a:moveTo>
                    <a:pt x="10132384" y="9535124"/>
                  </a:moveTo>
                  <a:lnTo>
                    <a:pt x="92710" y="9535124"/>
                  </a:lnTo>
                  <a:cubicBezTo>
                    <a:pt x="41910" y="9535124"/>
                    <a:pt x="0" y="9493214"/>
                    <a:pt x="0" y="9442414"/>
                  </a:cubicBezTo>
                  <a:lnTo>
                    <a:pt x="0" y="92710"/>
                  </a:lnTo>
                  <a:cubicBezTo>
                    <a:pt x="0" y="41910"/>
                    <a:pt x="41910" y="0"/>
                    <a:pt x="92710" y="0"/>
                  </a:cubicBezTo>
                  <a:lnTo>
                    <a:pt x="10131113" y="0"/>
                  </a:lnTo>
                  <a:cubicBezTo>
                    <a:pt x="10181913" y="0"/>
                    <a:pt x="10223824" y="41910"/>
                    <a:pt x="10223824" y="92710"/>
                  </a:cubicBezTo>
                  <a:lnTo>
                    <a:pt x="10223824" y="9441145"/>
                  </a:lnTo>
                  <a:cubicBezTo>
                    <a:pt x="10225094" y="9493214"/>
                    <a:pt x="10183184" y="9535124"/>
                    <a:pt x="10132384" y="9535124"/>
                  </a:cubicBezTo>
                  <a:close/>
                </a:path>
              </a:pathLst>
            </a:custGeom>
            <a:solidFill>
              <a:srgbClr val="101010"/>
            </a:solidFill>
          </p:spPr>
        </p:sp>
        <p:sp>
          <p:nvSpPr>
            <p:cNvPr id="12" name="Freeform 12"/>
            <p:cNvSpPr/>
            <p:nvPr/>
          </p:nvSpPr>
          <p:spPr>
            <a:xfrm>
              <a:off x="0" y="0"/>
              <a:ext cx="10288594" cy="9598624"/>
            </a:xfrm>
            <a:custGeom>
              <a:avLst/>
              <a:gdLst/>
              <a:ahLst/>
              <a:cxnLst/>
              <a:rect l="l" t="t" r="r" b="b"/>
              <a:pathLst>
                <a:path w="10288594" h="9598624">
                  <a:moveTo>
                    <a:pt x="10164134" y="59690"/>
                  </a:moveTo>
                  <a:cubicBezTo>
                    <a:pt x="10199694" y="59690"/>
                    <a:pt x="10228904" y="88900"/>
                    <a:pt x="10228904" y="124460"/>
                  </a:cubicBezTo>
                  <a:lnTo>
                    <a:pt x="10228904" y="9474164"/>
                  </a:lnTo>
                  <a:cubicBezTo>
                    <a:pt x="10228904" y="9509724"/>
                    <a:pt x="10199694" y="9538934"/>
                    <a:pt x="10164134" y="9538934"/>
                  </a:cubicBezTo>
                  <a:lnTo>
                    <a:pt x="124460" y="9538934"/>
                  </a:lnTo>
                  <a:cubicBezTo>
                    <a:pt x="88900" y="9538934"/>
                    <a:pt x="59690" y="9509724"/>
                    <a:pt x="59690" y="9474164"/>
                  </a:cubicBezTo>
                  <a:lnTo>
                    <a:pt x="59690" y="124460"/>
                  </a:lnTo>
                  <a:cubicBezTo>
                    <a:pt x="59690" y="88900"/>
                    <a:pt x="88900" y="59690"/>
                    <a:pt x="124460" y="59690"/>
                  </a:cubicBezTo>
                  <a:lnTo>
                    <a:pt x="10164134" y="59690"/>
                  </a:lnTo>
                  <a:moveTo>
                    <a:pt x="10164134" y="0"/>
                  </a:moveTo>
                  <a:lnTo>
                    <a:pt x="124460" y="0"/>
                  </a:lnTo>
                  <a:cubicBezTo>
                    <a:pt x="55880" y="0"/>
                    <a:pt x="0" y="55880"/>
                    <a:pt x="0" y="124460"/>
                  </a:cubicBezTo>
                  <a:lnTo>
                    <a:pt x="0" y="9474164"/>
                  </a:lnTo>
                  <a:cubicBezTo>
                    <a:pt x="0" y="9542745"/>
                    <a:pt x="55880" y="9598624"/>
                    <a:pt x="124460" y="9598624"/>
                  </a:cubicBezTo>
                  <a:lnTo>
                    <a:pt x="10164134" y="9598624"/>
                  </a:lnTo>
                  <a:cubicBezTo>
                    <a:pt x="10232713" y="9598624"/>
                    <a:pt x="10288594" y="9542745"/>
                    <a:pt x="10288594" y="9474164"/>
                  </a:cubicBezTo>
                  <a:lnTo>
                    <a:pt x="10288594" y="124460"/>
                  </a:lnTo>
                  <a:cubicBezTo>
                    <a:pt x="10288594" y="55880"/>
                    <a:pt x="10232713" y="0"/>
                    <a:pt x="10164134" y="0"/>
                  </a:cubicBezTo>
                  <a:close/>
                </a:path>
              </a:pathLst>
            </a:custGeom>
            <a:solidFill>
              <a:srgbClr val="FFFFFF"/>
            </a:solidFill>
          </p:spPr>
        </p:sp>
      </p:grpSp>
      <p:grpSp>
        <p:nvGrpSpPr>
          <p:cNvPr id="13" name="Group 13"/>
          <p:cNvGrpSpPr/>
          <p:nvPr/>
        </p:nvGrpSpPr>
        <p:grpSpPr>
          <a:xfrm>
            <a:off x="12880958" y="1028700"/>
            <a:ext cx="4174279" cy="3894345"/>
            <a:chOff x="0" y="0"/>
            <a:chExt cx="10288594" cy="9598624"/>
          </a:xfrm>
        </p:grpSpPr>
        <p:sp>
          <p:nvSpPr>
            <p:cNvPr id="14" name="Freeform 14"/>
            <p:cNvSpPr/>
            <p:nvPr/>
          </p:nvSpPr>
          <p:spPr>
            <a:xfrm>
              <a:off x="31750" y="31750"/>
              <a:ext cx="10225094" cy="9535124"/>
            </a:xfrm>
            <a:custGeom>
              <a:avLst/>
              <a:gdLst/>
              <a:ahLst/>
              <a:cxnLst/>
              <a:rect l="l" t="t" r="r" b="b"/>
              <a:pathLst>
                <a:path w="10225094" h="9535124">
                  <a:moveTo>
                    <a:pt x="10132384" y="9535124"/>
                  </a:moveTo>
                  <a:lnTo>
                    <a:pt x="92710" y="9535124"/>
                  </a:lnTo>
                  <a:cubicBezTo>
                    <a:pt x="41910" y="9535124"/>
                    <a:pt x="0" y="9493214"/>
                    <a:pt x="0" y="9442414"/>
                  </a:cubicBezTo>
                  <a:lnTo>
                    <a:pt x="0" y="92710"/>
                  </a:lnTo>
                  <a:cubicBezTo>
                    <a:pt x="0" y="41910"/>
                    <a:pt x="41910" y="0"/>
                    <a:pt x="92710" y="0"/>
                  </a:cubicBezTo>
                  <a:lnTo>
                    <a:pt x="10131113" y="0"/>
                  </a:lnTo>
                  <a:cubicBezTo>
                    <a:pt x="10181913" y="0"/>
                    <a:pt x="10223824" y="41910"/>
                    <a:pt x="10223824" y="92710"/>
                  </a:cubicBezTo>
                  <a:lnTo>
                    <a:pt x="10223824" y="9441145"/>
                  </a:lnTo>
                  <a:cubicBezTo>
                    <a:pt x="10225094" y="9493214"/>
                    <a:pt x="10183184" y="9535124"/>
                    <a:pt x="10132384" y="9535124"/>
                  </a:cubicBezTo>
                  <a:close/>
                </a:path>
              </a:pathLst>
            </a:custGeom>
            <a:solidFill>
              <a:srgbClr val="101010"/>
            </a:solidFill>
          </p:spPr>
        </p:sp>
        <p:sp>
          <p:nvSpPr>
            <p:cNvPr id="15" name="Freeform 15"/>
            <p:cNvSpPr/>
            <p:nvPr/>
          </p:nvSpPr>
          <p:spPr>
            <a:xfrm>
              <a:off x="0" y="0"/>
              <a:ext cx="10288594" cy="9598624"/>
            </a:xfrm>
            <a:custGeom>
              <a:avLst/>
              <a:gdLst/>
              <a:ahLst/>
              <a:cxnLst/>
              <a:rect l="l" t="t" r="r" b="b"/>
              <a:pathLst>
                <a:path w="10288594" h="9598624">
                  <a:moveTo>
                    <a:pt x="10164134" y="59690"/>
                  </a:moveTo>
                  <a:cubicBezTo>
                    <a:pt x="10199694" y="59690"/>
                    <a:pt x="10228904" y="88900"/>
                    <a:pt x="10228904" y="124460"/>
                  </a:cubicBezTo>
                  <a:lnTo>
                    <a:pt x="10228904" y="9474164"/>
                  </a:lnTo>
                  <a:cubicBezTo>
                    <a:pt x="10228904" y="9509724"/>
                    <a:pt x="10199694" y="9538934"/>
                    <a:pt x="10164134" y="9538934"/>
                  </a:cubicBezTo>
                  <a:lnTo>
                    <a:pt x="124460" y="9538934"/>
                  </a:lnTo>
                  <a:cubicBezTo>
                    <a:pt x="88900" y="9538934"/>
                    <a:pt x="59690" y="9509724"/>
                    <a:pt x="59690" y="9474164"/>
                  </a:cubicBezTo>
                  <a:lnTo>
                    <a:pt x="59690" y="124460"/>
                  </a:lnTo>
                  <a:cubicBezTo>
                    <a:pt x="59690" y="88900"/>
                    <a:pt x="88900" y="59690"/>
                    <a:pt x="124460" y="59690"/>
                  </a:cubicBezTo>
                  <a:lnTo>
                    <a:pt x="10164134" y="59690"/>
                  </a:lnTo>
                  <a:moveTo>
                    <a:pt x="10164134" y="0"/>
                  </a:moveTo>
                  <a:lnTo>
                    <a:pt x="124460" y="0"/>
                  </a:lnTo>
                  <a:cubicBezTo>
                    <a:pt x="55880" y="0"/>
                    <a:pt x="0" y="55880"/>
                    <a:pt x="0" y="124460"/>
                  </a:cubicBezTo>
                  <a:lnTo>
                    <a:pt x="0" y="9474164"/>
                  </a:lnTo>
                  <a:cubicBezTo>
                    <a:pt x="0" y="9542745"/>
                    <a:pt x="55880" y="9598624"/>
                    <a:pt x="124460" y="9598624"/>
                  </a:cubicBezTo>
                  <a:lnTo>
                    <a:pt x="10164134" y="9598624"/>
                  </a:lnTo>
                  <a:cubicBezTo>
                    <a:pt x="10232713" y="9598624"/>
                    <a:pt x="10288594" y="9542745"/>
                    <a:pt x="10288594" y="9474164"/>
                  </a:cubicBezTo>
                  <a:lnTo>
                    <a:pt x="10288594" y="124460"/>
                  </a:lnTo>
                  <a:cubicBezTo>
                    <a:pt x="10288594" y="55880"/>
                    <a:pt x="10232713" y="0"/>
                    <a:pt x="10164134" y="0"/>
                  </a:cubicBezTo>
                  <a:close/>
                </a:path>
              </a:pathLst>
            </a:custGeom>
            <a:solidFill>
              <a:srgbClr val="FFFFFF"/>
            </a:solidFill>
          </p:spPr>
        </p:sp>
      </p:grpSp>
      <p:grpSp>
        <p:nvGrpSpPr>
          <p:cNvPr id="16" name="Group 16"/>
          <p:cNvGrpSpPr/>
          <p:nvPr/>
        </p:nvGrpSpPr>
        <p:grpSpPr>
          <a:xfrm>
            <a:off x="8276307" y="5363717"/>
            <a:ext cx="4174279" cy="3895301"/>
            <a:chOff x="0" y="0"/>
            <a:chExt cx="10288594" cy="9600980"/>
          </a:xfrm>
        </p:grpSpPr>
        <p:sp>
          <p:nvSpPr>
            <p:cNvPr id="17" name="Freeform 17"/>
            <p:cNvSpPr/>
            <p:nvPr/>
          </p:nvSpPr>
          <p:spPr>
            <a:xfrm>
              <a:off x="31750" y="31750"/>
              <a:ext cx="10225094" cy="9537480"/>
            </a:xfrm>
            <a:custGeom>
              <a:avLst/>
              <a:gdLst/>
              <a:ahLst/>
              <a:cxnLst/>
              <a:rect l="l" t="t" r="r" b="b"/>
              <a:pathLst>
                <a:path w="10225094" h="9537480">
                  <a:moveTo>
                    <a:pt x="10132384" y="9537480"/>
                  </a:moveTo>
                  <a:lnTo>
                    <a:pt x="92710" y="9537480"/>
                  </a:lnTo>
                  <a:cubicBezTo>
                    <a:pt x="41910" y="9537480"/>
                    <a:pt x="0" y="9495570"/>
                    <a:pt x="0" y="9444770"/>
                  </a:cubicBezTo>
                  <a:lnTo>
                    <a:pt x="0" y="92710"/>
                  </a:lnTo>
                  <a:cubicBezTo>
                    <a:pt x="0" y="41910"/>
                    <a:pt x="41910" y="0"/>
                    <a:pt x="92710" y="0"/>
                  </a:cubicBezTo>
                  <a:lnTo>
                    <a:pt x="10131113" y="0"/>
                  </a:lnTo>
                  <a:cubicBezTo>
                    <a:pt x="10181913" y="0"/>
                    <a:pt x="10223824" y="41910"/>
                    <a:pt x="10223824" y="92710"/>
                  </a:cubicBezTo>
                  <a:lnTo>
                    <a:pt x="10223824" y="9443500"/>
                  </a:lnTo>
                  <a:cubicBezTo>
                    <a:pt x="10225094" y="9495570"/>
                    <a:pt x="10183184" y="9537480"/>
                    <a:pt x="10132384" y="9537480"/>
                  </a:cubicBezTo>
                  <a:close/>
                </a:path>
              </a:pathLst>
            </a:custGeom>
            <a:solidFill>
              <a:srgbClr val="101010"/>
            </a:solidFill>
          </p:spPr>
        </p:sp>
        <p:sp>
          <p:nvSpPr>
            <p:cNvPr id="18" name="Freeform 18"/>
            <p:cNvSpPr/>
            <p:nvPr/>
          </p:nvSpPr>
          <p:spPr>
            <a:xfrm>
              <a:off x="0" y="0"/>
              <a:ext cx="10288594" cy="9600981"/>
            </a:xfrm>
            <a:custGeom>
              <a:avLst/>
              <a:gdLst/>
              <a:ahLst/>
              <a:cxnLst/>
              <a:rect l="l" t="t" r="r" b="b"/>
              <a:pathLst>
                <a:path w="10288594" h="9600981">
                  <a:moveTo>
                    <a:pt x="10164134" y="59690"/>
                  </a:moveTo>
                  <a:cubicBezTo>
                    <a:pt x="10199694" y="59690"/>
                    <a:pt x="10228904" y="88900"/>
                    <a:pt x="10228904" y="124460"/>
                  </a:cubicBezTo>
                  <a:lnTo>
                    <a:pt x="10228904" y="9476520"/>
                  </a:lnTo>
                  <a:cubicBezTo>
                    <a:pt x="10228904" y="9512081"/>
                    <a:pt x="10199694" y="9541290"/>
                    <a:pt x="10164134" y="9541290"/>
                  </a:cubicBezTo>
                  <a:lnTo>
                    <a:pt x="124460" y="9541290"/>
                  </a:lnTo>
                  <a:cubicBezTo>
                    <a:pt x="88900" y="9541290"/>
                    <a:pt x="59690" y="9512081"/>
                    <a:pt x="59690" y="9476520"/>
                  </a:cubicBezTo>
                  <a:lnTo>
                    <a:pt x="59690" y="124460"/>
                  </a:lnTo>
                  <a:cubicBezTo>
                    <a:pt x="59690" y="88900"/>
                    <a:pt x="88900" y="59690"/>
                    <a:pt x="124460" y="59690"/>
                  </a:cubicBezTo>
                  <a:lnTo>
                    <a:pt x="10164134" y="59690"/>
                  </a:lnTo>
                  <a:moveTo>
                    <a:pt x="10164134" y="0"/>
                  </a:moveTo>
                  <a:lnTo>
                    <a:pt x="124460" y="0"/>
                  </a:lnTo>
                  <a:cubicBezTo>
                    <a:pt x="55880" y="0"/>
                    <a:pt x="0" y="55880"/>
                    <a:pt x="0" y="124460"/>
                  </a:cubicBezTo>
                  <a:lnTo>
                    <a:pt x="0" y="9476520"/>
                  </a:lnTo>
                  <a:cubicBezTo>
                    <a:pt x="0" y="9545100"/>
                    <a:pt x="55880" y="9600981"/>
                    <a:pt x="124460" y="9600981"/>
                  </a:cubicBezTo>
                  <a:lnTo>
                    <a:pt x="10164134" y="9600981"/>
                  </a:lnTo>
                  <a:cubicBezTo>
                    <a:pt x="10232713" y="9600981"/>
                    <a:pt x="10288594" y="9545100"/>
                    <a:pt x="10288594" y="9476520"/>
                  </a:cubicBezTo>
                  <a:lnTo>
                    <a:pt x="10288594" y="124460"/>
                  </a:lnTo>
                  <a:cubicBezTo>
                    <a:pt x="10288594" y="55880"/>
                    <a:pt x="10232713" y="0"/>
                    <a:pt x="10164134" y="0"/>
                  </a:cubicBezTo>
                  <a:close/>
                </a:path>
              </a:pathLst>
            </a:custGeom>
            <a:solidFill>
              <a:srgbClr val="FFFFFF"/>
            </a:solidFill>
          </p:spPr>
        </p:sp>
      </p:grpSp>
      <p:grpSp>
        <p:nvGrpSpPr>
          <p:cNvPr id="19" name="Group 19"/>
          <p:cNvGrpSpPr/>
          <p:nvPr/>
        </p:nvGrpSpPr>
        <p:grpSpPr>
          <a:xfrm>
            <a:off x="12880958" y="5363717"/>
            <a:ext cx="4174279" cy="3895301"/>
            <a:chOff x="0" y="0"/>
            <a:chExt cx="10288594" cy="9600980"/>
          </a:xfrm>
        </p:grpSpPr>
        <p:sp>
          <p:nvSpPr>
            <p:cNvPr id="20" name="Freeform 20"/>
            <p:cNvSpPr/>
            <p:nvPr/>
          </p:nvSpPr>
          <p:spPr>
            <a:xfrm>
              <a:off x="31750" y="31750"/>
              <a:ext cx="10225094" cy="9537480"/>
            </a:xfrm>
            <a:custGeom>
              <a:avLst/>
              <a:gdLst/>
              <a:ahLst/>
              <a:cxnLst/>
              <a:rect l="l" t="t" r="r" b="b"/>
              <a:pathLst>
                <a:path w="10225094" h="9537480">
                  <a:moveTo>
                    <a:pt x="10132384" y="9537480"/>
                  </a:moveTo>
                  <a:lnTo>
                    <a:pt x="92710" y="9537480"/>
                  </a:lnTo>
                  <a:cubicBezTo>
                    <a:pt x="41910" y="9537480"/>
                    <a:pt x="0" y="9495570"/>
                    <a:pt x="0" y="9444770"/>
                  </a:cubicBezTo>
                  <a:lnTo>
                    <a:pt x="0" y="92710"/>
                  </a:lnTo>
                  <a:cubicBezTo>
                    <a:pt x="0" y="41910"/>
                    <a:pt x="41910" y="0"/>
                    <a:pt x="92710" y="0"/>
                  </a:cubicBezTo>
                  <a:lnTo>
                    <a:pt x="10131113" y="0"/>
                  </a:lnTo>
                  <a:cubicBezTo>
                    <a:pt x="10181913" y="0"/>
                    <a:pt x="10223824" y="41910"/>
                    <a:pt x="10223824" y="92710"/>
                  </a:cubicBezTo>
                  <a:lnTo>
                    <a:pt x="10223824" y="9443500"/>
                  </a:lnTo>
                  <a:cubicBezTo>
                    <a:pt x="10225094" y="9495570"/>
                    <a:pt x="10183184" y="9537480"/>
                    <a:pt x="10132384" y="9537480"/>
                  </a:cubicBezTo>
                  <a:close/>
                </a:path>
              </a:pathLst>
            </a:custGeom>
            <a:solidFill>
              <a:srgbClr val="101010"/>
            </a:solidFill>
          </p:spPr>
        </p:sp>
        <p:sp>
          <p:nvSpPr>
            <p:cNvPr id="21" name="Freeform 21"/>
            <p:cNvSpPr/>
            <p:nvPr/>
          </p:nvSpPr>
          <p:spPr>
            <a:xfrm>
              <a:off x="0" y="0"/>
              <a:ext cx="10288594" cy="9600981"/>
            </a:xfrm>
            <a:custGeom>
              <a:avLst/>
              <a:gdLst/>
              <a:ahLst/>
              <a:cxnLst/>
              <a:rect l="l" t="t" r="r" b="b"/>
              <a:pathLst>
                <a:path w="10288594" h="9600981">
                  <a:moveTo>
                    <a:pt x="10164134" y="59690"/>
                  </a:moveTo>
                  <a:cubicBezTo>
                    <a:pt x="10199694" y="59690"/>
                    <a:pt x="10228904" y="88900"/>
                    <a:pt x="10228904" y="124460"/>
                  </a:cubicBezTo>
                  <a:lnTo>
                    <a:pt x="10228904" y="9476520"/>
                  </a:lnTo>
                  <a:cubicBezTo>
                    <a:pt x="10228904" y="9512081"/>
                    <a:pt x="10199694" y="9541290"/>
                    <a:pt x="10164134" y="9541290"/>
                  </a:cubicBezTo>
                  <a:lnTo>
                    <a:pt x="124460" y="9541290"/>
                  </a:lnTo>
                  <a:cubicBezTo>
                    <a:pt x="88900" y="9541290"/>
                    <a:pt x="59690" y="9512081"/>
                    <a:pt x="59690" y="9476520"/>
                  </a:cubicBezTo>
                  <a:lnTo>
                    <a:pt x="59690" y="124460"/>
                  </a:lnTo>
                  <a:cubicBezTo>
                    <a:pt x="59690" y="88900"/>
                    <a:pt x="88900" y="59690"/>
                    <a:pt x="124460" y="59690"/>
                  </a:cubicBezTo>
                  <a:lnTo>
                    <a:pt x="10164134" y="59690"/>
                  </a:lnTo>
                  <a:moveTo>
                    <a:pt x="10164134" y="0"/>
                  </a:moveTo>
                  <a:lnTo>
                    <a:pt x="124460" y="0"/>
                  </a:lnTo>
                  <a:cubicBezTo>
                    <a:pt x="55880" y="0"/>
                    <a:pt x="0" y="55880"/>
                    <a:pt x="0" y="124460"/>
                  </a:cubicBezTo>
                  <a:lnTo>
                    <a:pt x="0" y="9476520"/>
                  </a:lnTo>
                  <a:cubicBezTo>
                    <a:pt x="0" y="9545100"/>
                    <a:pt x="55880" y="9600981"/>
                    <a:pt x="124460" y="9600981"/>
                  </a:cubicBezTo>
                  <a:lnTo>
                    <a:pt x="10164134" y="9600981"/>
                  </a:lnTo>
                  <a:cubicBezTo>
                    <a:pt x="10232713" y="9600981"/>
                    <a:pt x="10288594" y="9545100"/>
                    <a:pt x="10288594" y="9476520"/>
                  </a:cubicBezTo>
                  <a:lnTo>
                    <a:pt x="10288594" y="124460"/>
                  </a:lnTo>
                  <a:cubicBezTo>
                    <a:pt x="10288594" y="55880"/>
                    <a:pt x="10232713" y="0"/>
                    <a:pt x="10164134" y="0"/>
                  </a:cubicBezTo>
                  <a:close/>
                </a:path>
              </a:pathLst>
            </a:custGeom>
            <a:solidFill>
              <a:srgbClr val="FFFFFF"/>
            </a:solidFill>
          </p:spPr>
        </p:sp>
      </p:grpSp>
      <p:grpSp>
        <p:nvGrpSpPr>
          <p:cNvPr id="28" name="Group 28"/>
          <p:cNvGrpSpPr/>
          <p:nvPr/>
        </p:nvGrpSpPr>
        <p:grpSpPr>
          <a:xfrm>
            <a:off x="14773323" y="7310529"/>
            <a:ext cx="1167207" cy="1107932"/>
            <a:chOff x="0" y="0"/>
            <a:chExt cx="1556277" cy="1477243"/>
          </a:xfrm>
        </p:grpSpPr>
        <p:grpSp>
          <p:nvGrpSpPr>
            <p:cNvPr id="29" name="Group 29"/>
            <p:cNvGrpSpPr/>
            <p:nvPr/>
          </p:nvGrpSpPr>
          <p:grpSpPr>
            <a:xfrm>
              <a:off x="0" y="0"/>
              <a:ext cx="1556277" cy="1477243"/>
              <a:chOff x="0" y="0"/>
              <a:chExt cx="2275056" cy="2159521"/>
            </a:xfrm>
          </p:grpSpPr>
          <p:sp>
            <p:nvSpPr>
              <p:cNvPr id="30" name="Freeform 30"/>
              <p:cNvSpPr/>
              <p:nvPr/>
            </p:nvSpPr>
            <p:spPr>
              <a:xfrm>
                <a:off x="57150" y="58420"/>
                <a:ext cx="2205206" cy="2088401"/>
              </a:xfrm>
              <a:custGeom>
                <a:avLst/>
                <a:gdLst/>
                <a:ahLst/>
                <a:cxnLst/>
                <a:rect l="l" t="t" r="r" b="b"/>
                <a:pathLst>
                  <a:path w="2205206" h="2088401">
                    <a:moveTo>
                      <a:pt x="2120117" y="2057921"/>
                    </a:moveTo>
                    <a:lnTo>
                      <a:pt x="0" y="2057921"/>
                    </a:lnTo>
                    <a:cubicBezTo>
                      <a:pt x="5080" y="2075701"/>
                      <a:pt x="21590" y="2088401"/>
                      <a:pt x="40640" y="2088401"/>
                    </a:cubicBezTo>
                    <a:lnTo>
                      <a:pt x="2162027" y="2088401"/>
                    </a:lnTo>
                    <a:cubicBezTo>
                      <a:pt x="2186156" y="2088401"/>
                      <a:pt x="2205206" y="2069351"/>
                      <a:pt x="2205206" y="2045221"/>
                    </a:cubicBezTo>
                    <a:lnTo>
                      <a:pt x="2205206" y="40640"/>
                    </a:lnTo>
                    <a:cubicBezTo>
                      <a:pt x="2205206" y="21590"/>
                      <a:pt x="2192506" y="6350"/>
                      <a:pt x="2175996" y="0"/>
                    </a:cubicBezTo>
                    <a:lnTo>
                      <a:pt x="2175996" y="2002041"/>
                    </a:lnTo>
                    <a:cubicBezTo>
                      <a:pt x="2175996" y="2032521"/>
                      <a:pt x="2150596" y="2057921"/>
                      <a:pt x="2120117" y="2057921"/>
                    </a:cubicBezTo>
                    <a:close/>
                  </a:path>
                </a:pathLst>
              </a:custGeom>
              <a:solidFill>
                <a:srgbClr val="FFFD47"/>
              </a:solidFill>
            </p:spPr>
          </p:sp>
          <p:sp>
            <p:nvSpPr>
              <p:cNvPr id="31" name="Freeform 31"/>
              <p:cNvSpPr/>
              <p:nvPr/>
            </p:nvSpPr>
            <p:spPr>
              <a:xfrm>
                <a:off x="12700" y="12700"/>
                <a:ext cx="2207746" cy="2090941"/>
              </a:xfrm>
              <a:custGeom>
                <a:avLst/>
                <a:gdLst/>
                <a:ahLst/>
                <a:cxnLst/>
                <a:rect l="l" t="t" r="r" b="b"/>
                <a:pathLst>
                  <a:path w="2207746" h="2090941">
                    <a:moveTo>
                      <a:pt x="43180" y="2090941"/>
                    </a:moveTo>
                    <a:lnTo>
                      <a:pt x="2164567" y="2090941"/>
                    </a:lnTo>
                    <a:cubicBezTo>
                      <a:pt x="2188696" y="2090941"/>
                      <a:pt x="2207746" y="2071891"/>
                      <a:pt x="2207746" y="2047761"/>
                    </a:cubicBezTo>
                    <a:lnTo>
                      <a:pt x="2207746" y="43180"/>
                    </a:lnTo>
                    <a:cubicBezTo>
                      <a:pt x="2207746" y="19050"/>
                      <a:pt x="2188696" y="0"/>
                      <a:pt x="2164567" y="0"/>
                    </a:cubicBezTo>
                    <a:lnTo>
                      <a:pt x="43180" y="0"/>
                    </a:lnTo>
                    <a:cubicBezTo>
                      <a:pt x="19050" y="0"/>
                      <a:pt x="0" y="19050"/>
                      <a:pt x="0" y="43180"/>
                    </a:cubicBezTo>
                    <a:lnTo>
                      <a:pt x="0" y="2047761"/>
                    </a:lnTo>
                    <a:cubicBezTo>
                      <a:pt x="0" y="2071891"/>
                      <a:pt x="19050" y="2090941"/>
                      <a:pt x="43180" y="2090941"/>
                    </a:cubicBezTo>
                    <a:close/>
                  </a:path>
                </a:pathLst>
              </a:custGeom>
              <a:solidFill>
                <a:srgbClr val="FFFFFF"/>
              </a:solidFill>
            </p:spPr>
          </p:sp>
          <p:sp>
            <p:nvSpPr>
              <p:cNvPr id="32" name="Freeform 32"/>
              <p:cNvSpPr/>
              <p:nvPr/>
            </p:nvSpPr>
            <p:spPr>
              <a:xfrm>
                <a:off x="0" y="0"/>
                <a:ext cx="2275056" cy="2159521"/>
              </a:xfrm>
              <a:custGeom>
                <a:avLst/>
                <a:gdLst/>
                <a:ahLst/>
                <a:cxnLst/>
                <a:rect l="l" t="t" r="r" b="b"/>
                <a:pathLst>
                  <a:path w="2275056" h="2159521">
                    <a:moveTo>
                      <a:pt x="2231876" y="44450"/>
                    </a:moveTo>
                    <a:cubicBezTo>
                      <a:pt x="2226796" y="19050"/>
                      <a:pt x="2203936" y="0"/>
                      <a:pt x="2177266" y="0"/>
                    </a:cubicBezTo>
                    <a:lnTo>
                      <a:pt x="55880" y="0"/>
                    </a:lnTo>
                    <a:cubicBezTo>
                      <a:pt x="25400" y="0"/>
                      <a:pt x="0" y="25400"/>
                      <a:pt x="0" y="55880"/>
                    </a:cubicBezTo>
                    <a:lnTo>
                      <a:pt x="0" y="2060461"/>
                    </a:lnTo>
                    <a:cubicBezTo>
                      <a:pt x="0" y="2087131"/>
                      <a:pt x="17780" y="2108721"/>
                      <a:pt x="43180" y="2115071"/>
                    </a:cubicBezTo>
                    <a:cubicBezTo>
                      <a:pt x="48260" y="2140471"/>
                      <a:pt x="71120" y="2159521"/>
                      <a:pt x="97790" y="2159521"/>
                    </a:cubicBezTo>
                    <a:lnTo>
                      <a:pt x="2219177" y="2159521"/>
                    </a:lnTo>
                    <a:cubicBezTo>
                      <a:pt x="2249656" y="2159521"/>
                      <a:pt x="2275056" y="2134121"/>
                      <a:pt x="2275056" y="2103641"/>
                    </a:cubicBezTo>
                    <a:lnTo>
                      <a:pt x="2275056" y="99060"/>
                    </a:lnTo>
                    <a:cubicBezTo>
                      <a:pt x="2275056" y="72390"/>
                      <a:pt x="2257276" y="50800"/>
                      <a:pt x="2231876" y="44450"/>
                    </a:cubicBezTo>
                    <a:close/>
                    <a:moveTo>
                      <a:pt x="12700" y="2060461"/>
                    </a:moveTo>
                    <a:lnTo>
                      <a:pt x="12700" y="55880"/>
                    </a:lnTo>
                    <a:cubicBezTo>
                      <a:pt x="12700" y="31750"/>
                      <a:pt x="31750" y="12700"/>
                      <a:pt x="55880" y="12700"/>
                    </a:cubicBezTo>
                    <a:lnTo>
                      <a:pt x="2177267" y="12700"/>
                    </a:lnTo>
                    <a:cubicBezTo>
                      <a:pt x="2201396" y="12700"/>
                      <a:pt x="2220446" y="31750"/>
                      <a:pt x="2220446" y="55880"/>
                    </a:cubicBezTo>
                    <a:lnTo>
                      <a:pt x="2220446" y="2060461"/>
                    </a:lnTo>
                    <a:cubicBezTo>
                      <a:pt x="2220446" y="2084591"/>
                      <a:pt x="2201396" y="2103641"/>
                      <a:pt x="2177267" y="2103641"/>
                    </a:cubicBezTo>
                    <a:lnTo>
                      <a:pt x="55880" y="2103641"/>
                    </a:lnTo>
                    <a:cubicBezTo>
                      <a:pt x="31750" y="2103641"/>
                      <a:pt x="12700" y="2084591"/>
                      <a:pt x="12700" y="2060461"/>
                    </a:cubicBezTo>
                    <a:close/>
                    <a:moveTo>
                      <a:pt x="2262356" y="2103641"/>
                    </a:moveTo>
                    <a:cubicBezTo>
                      <a:pt x="2262356" y="2127771"/>
                      <a:pt x="2243306" y="2146821"/>
                      <a:pt x="2219177" y="2146821"/>
                    </a:cubicBezTo>
                    <a:lnTo>
                      <a:pt x="97790" y="2146821"/>
                    </a:lnTo>
                    <a:cubicBezTo>
                      <a:pt x="78740" y="2146821"/>
                      <a:pt x="62230" y="2134121"/>
                      <a:pt x="57150" y="2116341"/>
                    </a:cubicBezTo>
                    <a:lnTo>
                      <a:pt x="2177267" y="2116341"/>
                    </a:lnTo>
                    <a:cubicBezTo>
                      <a:pt x="2207746" y="2116341"/>
                      <a:pt x="2233146" y="2090941"/>
                      <a:pt x="2233146" y="2060461"/>
                    </a:cubicBezTo>
                    <a:lnTo>
                      <a:pt x="2233146" y="58420"/>
                    </a:lnTo>
                    <a:cubicBezTo>
                      <a:pt x="2249656" y="64770"/>
                      <a:pt x="2262356" y="80010"/>
                      <a:pt x="2262356" y="99060"/>
                    </a:cubicBezTo>
                    <a:lnTo>
                      <a:pt x="2262356" y="2103641"/>
                    </a:lnTo>
                    <a:close/>
                  </a:path>
                </a:pathLst>
              </a:custGeom>
              <a:solidFill>
                <a:srgbClr val="FFFD47"/>
              </a:solidFill>
            </p:spPr>
          </p:sp>
        </p:grpSp>
        <p:sp>
          <p:nvSpPr>
            <p:cNvPr id="33" name="TextBox 33"/>
            <p:cNvSpPr txBox="1"/>
            <p:nvPr/>
          </p:nvSpPr>
          <p:spPr>
            <a:xfrm>
              <a:off x="225140" y="463104"/>
              <a:ext cx="1105996" cy="503410"/>
            </a:xfrm>
            <a:prstGeom prst="rect">
              <a:avLst/>
            </a:prstGeom>
          </p:spPr>
          <p:txBody>
            <a:bodyPr lIns="0" tIns="0" rIns="0" bIns="0" rtlCol="0" anchor="t">
              <a:spAutoFit/>
            </a:bodyPr>
            <a:lstStyle/>
            <a:p>
              <a:pPr marL="0" lvl="0" indent="0" algn="ctr">
                <a:lnSpc>
                  <a:spcPts val="1402"/>
                </a:lnSpc>
              </a:pPr>
              <a:r>
                <a:rPr lang="en-US" sz="1078" dirty="0">
                  <a:solidFill>
                    <a:srgbClr val="101010"/>
                  </a:solidFill>
                  <a:latin typeface="Agrandir"/>
                  <a:ea typeface="Agrandir"/>
                  <a:cs typeface="Agrandir"/>
                  <a:sym typeface="Agrandir"/>
                </a:rPr>
                <a:t>Type your idea here.</a:t>
              </a:r>
            </a:p>
          </p:txBody>
        </p:sp>
      </p:grpSp>
      <p:grpSp>
        <p:nvGrpSpPr>
          <p:cNvPr id="34" name="Group 34"/>
          <p:cNvGrpSpPr>
            <a:grpSpLocks noChangeAspect="1"/>
          </p:cNvGrpSpPr>
          <p:nvPr/>
        </p:nvGrpSpPr>
        <p:grpSpPr>
          <a:xfrm>
            <a:off x="13995666" y="6578052"/>
            <a:ext cx="1060764" cy="1056620"/>
            <a:chOff x="0" y="0"/>
            <a:chExt cx="6502400" cy="6477000"/>
          </a:xfrm>
        </p:grpSpPr>
        <p:sp>
          <p:nvSpPr>
            <p:cNvPr id="35" name="Freeform 35"/>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78340" t="-28996" r="-85901" b="-224901"/>
              </a:stretch>
            </a:blipFill>
          </p:spPr>
        </p:sp>
        <p:sp>
          <p:nvSpPr>
            <p:cNvPr id="36" name="Freeform 36"/>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D47"/>
            </a:solidFill>
          </p:spPr>
        </p:sp>
      </p:grpSp>
      <p:sp>
        <p:nvSpPr>
          <p:cNvPr id="40" name="TextBox 40"/>
          <p:cNvSpPr txBox="1"/>
          <p:nvPr/>
        </p:nvSpPr>
        <p:spPr>
          <a:xfrm>
            <a:off x="1215694" y="1504428"/>
            <a:ext cx="7047732" cy="1580497"/>
          </a:xfrm>
          <a:prstGeom prst="rect">
            <a:avLst/>
          </a:prstGeom>
        </p:spPr>
        <p:txBody>
          <a:bodyPr wrap="square" lIns="0" tIns="0" rIns="0" bIns="0" rtlCol="0" anchor="t">
            <a:spAutoFit/>
          </a:bodyPr>
          <a:lstStyle/>
          <a:p>
            <a:pPr algn="l">
              <a:lnSpc>
                <a:spcPts val="6050"/>
              </a:lnSpc>
            </a:pPr>
            <a:r>
              <a:rPr lang="en-US" sz="5499" b="1" dirty="0">
                <a:solidFill>
                  <a:srgbClr val="FFFFFF"/>
                </a:solidFill>
                <a:latin typeface="Horizon"/>
                <a:ea typeface="Horizon"/>
                <a:cs typeface="Horizon"/>
                <a:sym typeface="Horizon"/>
              </a:rPr>
              <a:t>ACTION ITEMS</a:t>
            </a:r>
          </a:p>
        </p:txBody>
      </p:sp>
      <p:sp>
        <p:nvSpPr>
          <p:cNvPr id="43" name="TextBox 43"/>
          <p:cNvSpPr txBox="1"/>
          <p:nvPr/>
        </p:nvSpPr>
        <p:spPr>
          <a:xfrm>
            <a:off x="8667550" y="1315168"/>
            <a:ext cx="3391793" cy="381536"/>
          </a:xfrm>
          <a:prstGeom prst="rect">
            <a:avLst/>
          </a:prstGeom>
        </p:spPr>
        <p:txBody>
          <a:bodyPr lIns="0" tIns="0" rIns="0" bIns="0" rtlCol="0" anchor="t">
            <a:spAutoFit/>
          </a:bodyPr>
          <a:lstStyle/>
          <a:p>
            <a:pPr marL="0" lvl="0" indent="0" algn="l">
              <a:lnSpc>
                <a:spcPts val="2850"/>
              </a:lnSpc>
              <a:spcBef>
                <a:spcPct val="0"/>
              </a:spcBef>
            </a:pPr>
            <a:r>
              <a:rPr lang="en-US" sz="1900" spc="95">
                <a:solidFill>
                  <a:srgbClr val="FFFD47"/>
                </a:solidFill>
                <a:latin typeface="Horizon"/>
                <a:ea typeface="Horizon"/>
                <a:cs typeface="Horizon"/>
                <a:sym typeface="Horizon"/>
              </a:rPr>
              <a:t>Action 1</a:t>
            </a:r>
          </a:p>
        </p:txBody>
      </p:sp>
      <p:sp>
        <p:nvSpPr>
          <p:cNvPr id="44" name="TextBox 44"/>
          <p:cNvSpPr txBox="1"/>
          <p:nvPr/>
        </p:nvSpPr>
        <p:spPr>
          <a:xfrm>
            <a:off x="13272201" y="1315168"/>
            <a:ext cx="3391793" cy="381536"/>
          </a:xfrm>
          <a:prstGeom prst="rect">
            <a:avLst/>
          </a:prstGeom>
        </p:spPr>
        <p:txBody>
          <a:bodyPr lIns="0" tIns="0" rIns="0" bIns="0" rtlCol="0" anchor="t">
            <a:spAutoFit/>
          </a:bodyPr>
          <a:lstStyle/>
          <a:p>
            <a:pPr marL="0" lvl="0" indent="0" algn="l">
              <a:lnSpc>
                <a:spcPts val="2850"/>
              </a:lnSpc>
              <a:spcBef>
                <a:spcPct val="0"/>
              </a:spcBef>
            </a:pPr>
            <a:r>
              <a:rPr lang="en-US" sz="1900" spc="95">
                <a:solidFill>
                  <a:srgbClr val="FFFD47"/>
                </a:solidFill>
                <a:latin typeface="Horizon"/>
                <a:ea typeface="Horizon"/>
                <a:cs typeface="Horizon"/>
                <a:sym typeface="Horizon"/>
              </a:rPr>
              <a:t>Action 2</a:t>
            </a:r>
          </a:p>
        </p:txBody>
      </p:sp>
      <p:sp>
        <p:nvSpPr>
          <p:cNvPr id="45" name="TextBox 45"/>
          <p:cNvSpPr txBox="1"/>
          <p:nvPr/>
        </p:nvSpPr>
        <p:spPr>
          <a:xfrm>
            <a:off x="8667550" y="5650185"/>
            <a:ext cx="3391793" cy="381536"/>
          </a:xfrm>
          <a:prstGeom prst="rect">
            <a:avLst/>
          </a:prstGeom>
        </p:spPr>
        <p:txBody>
          <a:bodyPr lIns="0" tIns="0" rIns="0" bIns="0" rtlCol="0" anchor="t">
            <a:spAutoFit/>
          </a:bodyPr>
          <a:lstStyle/>
          <a:p>
            <a:pPr marL="0" lvl="0" indent="0" algn="l">
              <a:lnSpc>
                <a:spcPts val="2850"/>
              </a:lnSpc>
              <a:spcBef>
                <a:spcPct val="0"/>
              </a:spcBef>
            </a:pPr>
            <a:r>
              <a:rPr lang="en-US" sz="1900" spc="95">
                <a:solidFill>
                  <a:srgbClr val="FFFD47"/>
                </a:solidFill>
                <a:latin typeface="Horizon"/>
                <a:ea typeface="Horizon"/>
                <a:cs typeface="Horizon"/>
                <a:sym typeface="Horizon"/>
              </a:rPr>
              <a:t>Action 3</a:t>
            </a:r>
          </a:p>
        </p:txBody>
      </p:sp>
      <p:sp>
        <p:nvSpPr>
          <p:cNvPr id="46" name="TextBox 46"/>
          <p:cNvSpPr txBox="1"/>
          <p:nvPr/>
        </p:nvSpPr>
        <p:spPr>
          <a:xfrm>
            <a:off x="13272201" y="5650185"/>
            <a:ext cx="3391793" cy="381536"/>
          </a:xfrm>
          <a:prstGeom prst="rect">
            <a:avLst/>
          </a:prstGeom>
        </p:spPr>
        <p:txBody>
          <a:bodyPr lIns="0" tIns="0" rIns="0" bIns="0" rtlCol="0" anchor="t">
            <a:spAutoFit/>
          </a:bodyPr>
          <a:lstStyle/>
          <a:p>
            <a:pPr marL="0" lvl="0" indent="0" algn="l">
              <a:lnSpc>
                <a:spcPts val="2850"/>
              </a:lnSpc>
              <a:spcBef>
                <a:spcPct val="0"/>
              </a:spcBef>
            </a:pPr>
            <a:r>
              <a:rPr lang="en-US" sz="1900" spc="95">
                <a:solidFill>
                  <a:srgbClr val="FFFD47"/>
                </a:solidFill>
                <a:latin typeface="Horizon"/>
                <a:ea typeface="Horizon"/>
                <a:cs typeface="Horizon"/>
                <a:sym typeface="Horizon"/>
              </a:rPr>
              <a:t>Action 4</a:t>
            </a:r>
          </a:p>
        </p:txBody>
      </p:sp>
      <p:sp>
        <p:nvSpPr>
          <p:cNvPr id="49" name="TextBox 48">
            <a:extLst>
              <a:ext uri="{FF2B5EF4-FFF2-40B4-BE49-F238E27FC236}">
                <a16:creationId xmlns:a16="http://schemas.microsoft.com/office/drawing/2014/main" id="{F2F34380-2A9D-BE98-1D6C-181DD635C1D5}"/>
              </a:ext>
            </a:extLst>
          </p:cNvPr>
          <p:cNvSpPr txBox="1"/>
          <p:nvPr/>
        </p:nvSpPr>
        <p:spPr>
          <a:xfrm>
            <a:off x="8667549" y="2075446"/>
            <a:ext cx="3391793" cy="1569660"/>
          </a:xfrm>
          <a:prstGeom prst="rect">
            <a:avLst/>
          </a:prstGeom>
          <a:noFill/>
        </p:spPr>
        <p:txBody>
          <a:bodyPr wrap="square" rtlCol="0">
            <a:spAutoFit/>
          </a:bodyPr>
          <a:lstStyle/>
          <a:p>
            <a:r>
              <a:rPr lang="en-GB" sz="3200" b="1" dirty="0">
                <a:solidFill>
                  <a:schemeClr val="bg1"/>
                </a:solidFill>
              </a:rPr>
              <a:t>Implement Gender-Specific Health Programs</a:t>
            </a:r>
            <a:endParaRPr lang="en-NG" sz="3200" dirty="0">
              <a:solidFill>
                <a:schemeClr val="bg1"/>
              </a:solidFill>
            </a:endParaRPr>
          </a:p>
        </p:txBody>
      </p:sp>
      <p:sp>
        <p:nvSpPr>
          <p:cNvPr id="50" name="TextBox 49">
            <a:extLst>
              <a:ext uri="{FF2B5EF4-FFF2-40B4-BE49-F238E27FC236}">
                <a16:creationId xmlns:a16="http://schemas.microsoft.com/office/drawing/2014/main" id="{9C1A9FAF-B5CF-D67F-FDC9-B8F3C42E1E90}"/>
              </a:ext>
            </a:extLst>
          </p:cNvPr>
          <p:cNvSpPr txBox="1"/>
          <p:nvPr/>
        </p:nvSpPr>
        <p:spPr>
          <a:xfrm>
            <a:off x="13483402" y="2075446"/>
            <a:ext cx="3180592" cy="1384995"/>
          </a:xfrm>
          <a:prstGeom prst="rect">
            <a:avLst/>
          </a:prstGeom>
          <a:noFill/>
        </p:spPr>
        <p:txBody>
          <a:bodyPr wrap="square" rtlCol="0">
            <a:spAutoFit/>
          </a:bodyPr>
          <a:lstStyle/>
          <a:p>
            <a:r>
              <a:rPr lang="en-GB" sz="2800" dirty="0">
                <a:solidFill>
                  <a:schemeClr val="bg1"/>
                </a:solidFill>
              </a:rPr>
              <a:t>Enhance Chronic Condition Management</a:t>
            </a:r>
            <a:endParaRPr lang="en-NG" sz="2800" dirty="0">
              <a:solidFill>
                <a:schemeClr val="bg1"/>
              </a:solidFill>
            </a:endParaRPr>
          </a:p>
        </p:txBody>
      </p:sp>
      <p:sp>
        <p:nvSpPr>
          <p:cNvPr id="51" name="TextBox 50">
            <a:extLst>
              <a:ext uri="{FF2B5EF4-FFF2-40B4-BE49-F238E27FC236}">
                <a16:creationId xmlns:a16="http://schemas.microsoft.com/office/drawing/2014/main" id="{3C3D96D9-438C-B044-9358-94A53F27B709}"/>
              </a:ext>
            </a:extLst>
          </p:cNvPr>
          <p:cNvSpPr txBox="1"/>
          <p:nvPr/>
        </p:nvSpPr>
        <p:spPr>
          <a:xfrm>
            <a:off x="8782992" y="6737043"/>
            <a:ext cx="2933064" cy="1384995"/>
          </a:xfrm>
          <a:prstGeom prst="rect">
            <a:avLst/>
          </a:prstGeom>
          <a:noFill/>
        </p:spPr>
        <p:txBody>
          <a:bodyPr wrap="square" rtlCol="0">
            <a:spAutoFit/>
          </a:bodyPr>
          <a:lstStyle/>
          <a:p>
            <a:r>
              <a:rPr lang="en-GB" sz="2800" dirty="0">
                <a:solidFill>
                  <a:schemeClr val="bg1"/>
                </a:solidFill>
              </a:rPr>
              <a:t>Optimize Resource Allocation in Hospitals</a:t>
            </a:r>
            <a:endParaRPr lang="en-NG" sz="2800" dirty="0">
              <a:solidFill>
                <a:schemeClr val="bg1"/>
              </a:solidFill>
            </a:endParaRPr>
          </a:p>
        </p:txBody>
      </p:sp>
      <p:grpSp>
        <p:nvGrpSpPr>
          <p:cNvPr id="52" name="Group 22">
            <a:extLst>
              <a:ext uri="{FF2B5EF4-FFF2-40B4-BE49-F238E27FC236}">
                <a16:creationId xmlns:a16="http://schemas.microsoft.com/office/drawing/2014/main" id="{09873A96-7638-660B-ABEF-304FAFE7669C}"/>
              </a:ext>
            </a:extLst>
          </p:cNvPr>
          <p:cNvGrpSpPr>
            <a:grpSpLocks noChangeAspect="1"/>
          </p:cNvGrpSpPr>
          <p:nvPr/>
        </p:nvGrpSpPr>
        <p:grpSpPr>
          <a:xfrm>
            <a:off x="3081899" y="7744480"/>
            <a:ext cx="1060764" cy="1056620"/>
            <a:chOff x="0" y="0"/>
            <a:chExt cx="6502400" cy="6477000"/>
          </a:xfrm>
        </p:grpSpPr>
        <p:sp>
          <p:nvSpPr>
            <p:cNvPr id="53" name="Freeform 23">
              <a:extLst>
                <a:ext uri="{FF2B5EF4-FFF2-40B4-BE49-F238E27FC236}">
                  <a16:creationId xmlns:a16="http://schemas.microsoft.com/office/drawing/2014/main" id="{1A190554-824B-A478-FBE8-44B2616F0EC8}"/>
                </a:ext>
              </a:extLst>
            </p:cNvPr>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14911" r="-7848" b="-23310"/>
              </a:stretch>
            </a:blipFill>
          </p:spPr>
        </p:sp>
        <p:sp>
          <p:nvSpPr>
            <p:cNvPr id="54" name="Freeform 24">
              <a:extLst>
                <a:ext uri="{FF2B5EF4-FFF2-40B4-BE49-F238E27FC236}">
                  <a16:creationId xmlns:a16="http://schemas.microsoft.com/office/drawing/2014/main" id="{30417AB1-C67B-1A4B-7657-2BB596740148}"/>
                </a:ext>
              </a:extLst>
            </p:cNvPr>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19CF"/>
            </a:solidFill>
          </p:spPr>
        </p:sp>
      </p:grpSp>
      <p:grpSp>
        <p:nvGrpSpPr>
          <p:cNvPr id="55" name="Group 34">
            <a:extLst>
              <a:ext uri="{FF2B5EF4-FFF2-40B4-BE49-F238E27FC236}">
                <a16:creationId xmlns:a16="http://schemas.microsoft.com/office/drawing/2014/main" id="{56586AA5-6153-C762-47E8-F30443D93523}"/>
              </a:ext>
            </a:extLst>
          </p:cNvPr>
          <p:cNvGrpSpPr>
            <a:grpSpLocks noChangeAspect="1"/>
          </p:cNvGrpSpPr>
          <p:nvPr/>
        </p:nvGrpSpPr>
        <p:grpSpPr>
          <a:xfrm>
            <a:off x="1673434" y="7744480"/>
            <a:ext cx="1060764" cy="1056620"/>
            <a:chOff x="0" y="0"/>
            <a:chExt cx="6502400" cy="6477000"/>
          </a:xfrm>
        </p:grpSpPr>
        <p:sp>
          <p:nvSpPr>
            <p:cNvPr id="56" name="Freeform 35">
              <a:extLst>
                <a:ext uri="{FF2B5EF4-FFF2-40B4-BE49-F238E27FC236}">
                  <a16:creationId xmlns:a16="http://schemas.microsoft.com/office/drawing/2014/main" id="{4BD3F0B1-98D8-022D-EA5B-5B640B4BC7C1}"/>
                </a:ext>
              </a:extLst>
            </p:cNvPr>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42038" t="-16839" r="-27858" b="-139611"/>
              </a:stretch>
            </a:blipFill>
          </p:spPr>
        </p:sp>
        <p:sp>
          <p:nvSpPr>
            <p:cNvPr id="57" name="Freeform 36">
              <a:extLst>
                <a:ext uri="{FF2B5EF4-FFF2-40B4-BE49-F238E27FC236}">
                  <a16:creationId xmlns:a16="http://schemas.microsoft.com/office/drawing/2014/main" id="{91A3EA59-E5A8-ADE3-2023-D154C91F09BB}"/>
                </a:ext>
              </a:extLst>
            </p:cNvPr>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7FFFF"/>
            </a:solidFill>
          </p:spPr>
        </p:sp>
      </p:grpSp>
      <p:sp>
        <p:nvSpPr>
          <p:cNvPr id="58" name="TextBox 57">
            <a:extLst>
              <a:ext uri="{FF2B5EF4-FFF2-40B4-BE49-F238E27FC236}">
                <a16:creationId xmlns:a16="http://schemas.microsoft.com/office/drawing/2014/main" id="{EEF576D2-A562-24FF-A12F-169A49DF909D}"/>
              </a:ext>
            </a:extLst>
          </p:cNvPr>
          <p:cNvSpPr txBox="1"/>
          <p:nvPr/>
        </p:nvSpPr>
        <p:spPr>
          <a:xfrm>
            <a:off x="841520" y="3470891"/>
            <a:ext cx="6713138" cy="3785652"/>
          </a:xfrm>
          <a:prstGeom prst="rect">
            <a:avLst/>
          </a:prstGeom>
          <a:noFill/>
        </p:spPr>
        <p:txBody>
          <a:bodyPr wrap="square" rtlCol="0">
            <a:spAutoFit/>
          </a:bodyPr>
          <a:lstStyle/>
          <a:p>
            <a:r>
              <a:rPr lang="en-GB" sz="2400" dirty="0">
                <a:solidFill>
                  <a:schemeClr val="bg1"/>
                </a:solidFill>
              </a:rPr>
              <a:t>The recommendations aim to improve healthcare efficiency and outcomes by focusing on </a:t>
            </a:r>
            <a:r>
              <a:rPr lang="en-GB" sz="2400" b="1" dirty="0">
                <a:solidFill>
                  <a:schemeClr val="bg1"/>
                </a:solidFill>
              </a:rPr>
              <a:t>gender-specific health programs</a:t>
            </a:r>
            <a:r>
              <a:rPr lang="en-GB" sz="2400" dirty="0">
                <a:solidFill>
                  <a:schemeClr val="bg1"/>
                </a:solidFill>
              </a:rPr>
              <a:t> for early detection and prevention, enhancing the management of </a:t>
            </a:r>
            <a:r>
              <a:rPr lang="en-GB" sz="2400" b="1" dirty="0">
                <a:solidFill>
                  <a:schemeClr val="bg1"/>
                </a:solidFill>
              </a:rPr>
              <a:t>chronic conditions</a:t>
            </a:r>
            <a:r>
              <a:rPr lang="en-GB" sz="2400" dirty="0">
                <a:solidFill>
                  <a:schemeClr val="bg1"/>
                </a:solidFill>
              </a:rPr>
              <a:t> like hypertension and diabetes, and optimizing </a:t>
            </a:r>
            <a:r>
              <a:rPr lang="en-GB" sz="2400" b="1" dirty="0">
                <a:solidFill>
                  <a:schemeClr val="bg1"/>
                </a:solidFill>
              </a:rPr>
              <a:t>hospital resource allocation</a:t>
            </a:r>
            <a:r>
              <a:rPr lang="en-GB" sz="2400" dirty="0">
                <a:solidFill>
                  <a:schemeClr val="bg1"/>
                </a:solidFill>
              </a:rPr>
              <a:t> to reduce costs. Additionally, promoting the </a:t>
            </a:r>
            <a:r>
              <a:rPr lang="en-GB" sz="2400" b="1" dirty="0">
                <a:solidFill>
                  <a:schemeClr val="bg1"/>
                </a:solidFill>
              </a:rPr>
              <a:t>standardization of treatment protocols</a:t>
            </a:r>
            <a:r>
              <a:rPr lang="en-GB" sz="2400" dirty="0">
                <a:solidFill>
                  <a:schemeClr val="bg1"/>
                </a:solidFill>
              </a:rPr>
              <a:t> across hospitals ensures consistent and equitable care for common conditions.</a:t>
            </a:r>
            <a:endParaRPr lang="en-NG" sz="2400" dirty="0">
              <a:solidFill>
                <a:schemeClr val="bg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grpSp>
        <p:nvGrpSpPr>
          <p:cNvPr id="2" name="Group 2"/>
          <p:cNvGrpSpPr/>
          <p:nvPr/>
        </p:nvGrpSpPr>
        <p:grpSpPr>
          <a:xfrm>
            <a:off x="1424994" y="3187707"/>
            <a:ext cx="15438012" cy="4810404"/>
            <a:chOff x="0" y="0"/>
            <a:chExt cx="20584016" cy="6413873"/>
          </a:xfrm>
        </p:grpSpPr>
        <p:sp>
          <p:nvSpPr>
            <p:cNvPr id="3" name="TextBox 3"/>
            <p:cNvSpPr txBox="1"/>
            <p:nvPr/>
          </p:nvSpPr>
          <p:spPr>
            <a:xfrm>
              <a:off x="0" y="-9525"/>
              <a:ext cx="20584016" cy="5217964"/>
            </a:xfrm>
            <a:prstGeom prst="rect">
              <a:avLst/>
            </a:prstGeom>
          </p:spPr>
          <p:txBody>
            <a:bodyPr lIns="0" tIns="0" rIns="0" bIns="0" rtlCol="0" anchor="t">
              <a:spAutoFit/>
            </a:bodyPr>
            <a:lstStyle/>
            <a:p>
              <a:pPr algn="ctr">
                <a:lnSpc>
                  <a:spcPts val="6049"/>
                </a:lnSpc>
              </a:pPr>
              <a:r>
                <a:rPr lang="en-US" sz="5499" b="1" dirty="0">
                  <a:solidFill>
                    <a:srgbClr val="FFFFFF"/>
                  </a:solidFill>
                  <a:latin typeface="Horizon"/>
                  <a:ea typeface="Horizon"/>
                  <a:cs typeface="Horizon"/>
                  <a:sym typeface="Horizon"/>
                </a:rPr>
                <a:t>THE MIND IS JUST LIKE</a:t>
              </a:r>
            </a:p>
            <a:p>
              <a:pPr algn="ctr">
                <a:lnSpc>
                  <a:spcPts val="6049"/>
                </a:lnSpc>
              </a:pPr>
              <a:r>
                <a:rPr lang="en-US" sz="5499" b="1" dirty="0">
                  <a:solidFill>
                    <a:srgbClr val="FFFFFF"/>
                  </a:solidFill>
                  <a:latin typeface="Horizon"/>
                  <a:ea typeface="Horizon"/>
                  <a:cs typeface="Horizon"/>
                  <a:sym typeface="Horizon"/>
                </a:rPr>
                <a:t>A MUSCLE — THE MORE YOU EXERCISE IT, THE STRONGER IT GETS AND THE MORE</a:t>
              </a:r>
            </a:p>
            <a:p>
              <a:pPr algn="ctr">
                <a:lnSpc>
                  <a:spcPts val="6050"/>
                </a:lnSpc>
              </a:pPr>
              <a:r>
                <a:rPr lang="en-US" sz="5499" b="1" dirty="0">
                  <a:solidFill>
                    <a:srgbClr val="FFFFFF"/>
                  </a:solidFill>
                  <a:latin typeface="Horizon"/>
                  <a:ea typeface="Horizon"/>
                  <a:cs typeface="Horizon"/>
                  <a:sym typeface="Horizon"/>
                </a:rPr>
                <a:t>IT CAN EXPAND.</a:t>
              </a:r>
            </a:p>
          </p:txBody>
        </p:sp>
        <p:sp>
          <p:nvSpPr>
            <p:cNvPr id="4" name="TextBox 4"/>
            <p:cNvSpPr txBox="1"/>
            <p:nvPr/>
          </p:nvSpPr>
          <p:spPr>
            <a:xfrm>
              <a:off x="0" y="5790514"/>
              <a:ext cx="20584016" cy="623358"/>
            </a:xfrm>
            <a:prstGeom prst="rect">
              <a:avLst/>
            </a:prstGeom>
          </p:spPr>
          <p:txBody>
            <a:bodyPr lIns="0" tIns="0" rIns="0" bIns="0" rtlCol="0" anchor="t">
              <a:spAutoFit/>
            </a:bodyPr>
            <a:lstStyle/>
            <a:p>
              <a:pPr marL="0" lvl="0" indent="0" algn="ctr">
                <a:lnSpc>
                  <a:spcPts val="3500"/>
                </a:lnSpc>
                <a:spcBef>
                  <a:spcPct val="0"/>
                </a:spcBef>
              </a:pPr>
              <a:r>
                <a:rPr lang="en-US" sz="2500" b="1" u="none" dirty="0">
                  <a:solidFill>
                    <a:srgbClr val="FFFD47"/>
                  </a:solidFill>
                  <a:latin typeface="Agrandir Bold"/>
                  <a:ea typeface="Agrandir Bold"/>
                  <a:cs typeface="Agrandir Bold"/>
                  <a:sym typeface="Agrandir Bold"/>
                </a:rPr>
                <a:t>Idowu </a:t>
              </a:r>
              <a:r>
                <a:rPr lang="en-US" sz="2500" b="1" u="none" dirty="0" err="1">
                  <a:solidFill>
                    <a:srgbClr val="FFFD47"/>
                  </a:solidFill>
                  <a:latin typeface="Agrandir Bold"/>
                  <a:ea typeface="Agrandir Bold"/>
                  <a:cs typeface="Agrandir Bold"/>
                  <a:sym typeface="Agrandir Bold"/>
                </a:rPr>
                <a:t>Koyenikan</a:t>
              </a:r>
              <a:endParaRPr lang="en-US" sz="2500" b="1" u="none" dirty="0">
                <a:solidFill>
                  <a:srgbClr val="FFFD47"/>
                </a:solidFill>
                <a:latin typeface="Agrandir Bold"/>
                <a:ea typeface="Agrandir Bold"/>
                <a:cs typeface="Agrandir Bold"/>
                <a:sym typeface="Agrandir Bold"/>
              </a:endParaRPr>
            </a:p>
          </p:txBody>
        </p:sp>
      </p:grpSp>
      <p:sp>
        <p:nvSpPr>
          <p:cNvPr id="5" name="TextBox 5"/>
          <p:cNvSpPr txBox="1"/>
          <p:nvPr/>
        </p:nvSpPr>
        <p:spPr>
          <a:xfrm>
            <a:off x="13326257" y="952500"/>
            <a:ext cx="3933043" cy="438150"/>
          </a:xfrm>
          <a:prstGeom prst="rect">
            <a:avLst/>
          </a:prstGeom>
        </p:spPr>
        <p:txBody>
          <a:bodyPr lIns="0" tIns="0" rIns="0" bIns="0" rtlCol="0" anchor="t">
            <a:spAutoFit/>
          </a:bodyPr>
          <a:lstStyle/>
          <a:p>
            <a:pPr marL="0" lvl="0" indent="0" algn="r">
              <a:lnSpc>
                <a:spcPts val="2879"/>
              </a:lnSpc>
            </a:pPr>
            <a:r>
              <a:rPr lang="en-US" sz="2400">
                <a:solidFill>
                  <a:srgbClr val="FFFFFF"/>
                </a:solidFill>
                <a:latin typeface="Agrandir"/>
                <a:ea typeface="Agrandir"/>
                <a:cs typeface="Agrandir"/>
                <a:sym typeface="Agrandir"/>
              </a:rPr>
              <a:t>November 24,</a:t>
            </a:r>
            <a:r>
              <a:rPr lang="en-US" sz="2400" u="none">
                <a:solidFill>
                  <a:srgbClr val="FFFFFF"/>
                </a:solidFill>
                <a:latin typeface="Agrandir"/>
                <a:ea typeface="Agrandir"/>
                <a:cs typeface="Agrandir"/>
                <a:sym typeface="Agrandir"/>
              </a:rPr>
              <a:t> 2024</a:t>
            </a:r>
          </a:p>
        </p:txBody>
      </p:sp>
      <p:sp>
        <p:nvSpPr>
          <p:cNvPr id="6" name="TextBox 6"/>
          <p:cNvSpPr txBox="1"/>
          <p:nvPr/>
        </p:nvSpPr>
        <p:spPr>
          <a:xfrm>
            <a:off x="1028700" y="952500"/>
            <a:ext cx="3933043" cy="438150"/>
          </a:xfrm>
          <a:prstGeom prst="rect">
            <a:avLst/>
          </a:prstGeom>
        </p:spPr>
        <p:txBody>
          <a:bodyPr lIns="0" tIns="0" rIns="0" bIns="0" rtlCol="0" anchor="t">
            <a:spAutoFit/>
          </a:bodyPr>
          <a:lstStyle/>
          <a:p>
            <a:pPr marL="0" lvl="0" indent="0" algn="l">
              <a:lnSpc>
                <a:spcPts val="2879"/>
              </a:lnSpc>
            </a:pPr>
            <a:r>
              <a:rPr lang="en-US" sz="2400">
                <a:solidFill>
                  <a:srgbClr val="FFFFFF"/>
                </a:solidFill>
                <a:latin typeface="Agrandir"/>
                <a:ea typeface="Agrandir"/>
                <a:cs typeface="Agrandir"/>
                <a:sym typeface="Agrandir"/>
              </a:rPr>
              <a:t>DAELITE Compa</a:t>
            </a:r>
            <a:r>
              <a:rPr lang="en-US" sz="2400" u="none">
                <a:solidFill>
                  <a:srgbClr val="FFFFFF"/>
                </a:solidFill>
                <a:latin typeface="Agrandir"/>
                <a:ea typeface="Agrandir"/>
                <a:cs typeface="Agrandir"/>
                <a:sym typeface="Agrandir"/>
              </a:rPr>
              <a:t>ny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grpSp>
        <p:nvGrpSpPr>
          <p:cNvPr id="2" name="Group 2"/>
          <p:cNvGrpSpPr/>
          <p:nvPr/>
        </p:nvGrpSpPr>
        <p:grpSpPr>
          <a:xfrm>
            <a:off x="2736967" y="3274156"/>
            <a:ext cx="12814067" cy="4680306"/>
            <a:chOff x="0" y="0"/>
            <a:chExt cx="17085423" cy="6240408"/>
          </a:xfrm>
        </p:grpSpPr>
        <p:sp>
          <p:nvSpPr>
            <p:cNvPr id="3" name="TextBox 3"/>
            <p:cNvSpPr txBox="1"/>
            <p:nvPr/>
          </p:nvSpPr>
          <p:spPr>
            <a:xfrm>
              <a:off x="0" y="-19050"/>
              <a:ext cx="17085423" cy="4883543"/>
            </a:xfrm>
            <a:prstGeom prst="rect">
              <a:avLst/>
            </a:prstGeom>
          </p:spPr>
          <p:txBody>
            <a:bodyPr lIns="0" tIns="0" rIns="0" bIns="0" rtlCol="0" anchor="t">
              <a:spAutoFit/>
            </a:bodyPr>
            <a:lstStyle/>
            <a:p>
              <a:pPr algn="ctr">
                <a:lnSpc>
                  <a:spcPts val="13749"/>
                </a:lnSpc>
              </a:pPr>
              <a:r>
                <a:rPr lang="en-US" sz="12499" b="1">
                  <a:solidFill>
                    <a:srgbClr val="FFFFFF"/>
                  </a:solidFill>
                  <a:latin typeface="Horizon"/>
                  <a:ea typeface="Horizon"/>
                  <a:cs typeface="Horizon"/>
                  <a:sym typeface="Horizon"/>
                </a:rPr>
                <a:t>THANK YOU!</a:t>
              </a:r>
            </a:p>
          </p:txBody>
        </p:sp>
        <p:sp>
          <p:nvSpPr>
            <p:cNvPr id="4" name="TextBox 4"/>
            <p:cNvSpPr txBox="1"/>
            <p:nvPr/>
          </p:nvSpPr>
          <p:spPr>
            <a:xfrm>
              <a:off x="0" y="5615910"/>
              <a:ext cx="17085423" cy="624498"/>
            </a:xfrm>
            <a:prstGeom prst="rect">
              <a:avLst/>
            </a:prstGeom>
          </p:spPr>
          <p:txBody>
            <a:bodyPr lIns="0" tIns="0" rIns="0" bIns="0" rtlCol="0" anchor="t">
              <a:spAutoFit/>
            </a:bodyPr>
            <a:lstStyle/>
            <a:p>
              <a:pPr marL="0" lvl="0" indent="0" algn="ctr">
                <a:lnSpc>
                  <a:spcPts val="3500"/>
                </a:lnSpc>
                <a:spcBef>
                  <a:spcPct val="0"/>
                </a:spcBef>
              </a:pPr>
              <a:r>
                <a:rPr lang="en-US" sz="2500" b="1">
                  <a:solidFill>
                    <a:srgbClr val="FFFD47"/>
                  </a:solidFill>
                  <a:latin typeface="Agrandir Bold"/>
                  <a:ea typeface="Agrandir Bold"/>
                  <a:cs typeface="Agrandir Bold"/>
                  <a:sym typeface="Agrandir Bold"/>
                </a:rPr>
                <a:t>Have a great day ahead.</a:t>
              </a:r>
            </a:p>
          </p:txBody>
        </p:sp>
      </p:grpSp>
      <p:sp>
        <p:nvSpPr>
          <p:cNvPr id="5" name="TextBox 5"/>
          <p:cNvSpPr txBox="1"/>
          <p:nvPr/>
        </p:nvSpPr>
        <p:spPr>
          <a:xfrm>
            <a:off x="13326257" y="952500"/>
            <a:ext cx="3933043" cy="438150"/>
          </a:xfrm>
          <a:prstGeom prst="rect">
            <a:avLst/>
          </a:prstGeom>
        </p:spPr>
        <p:txBody>
          <a:bodyPr lIns="0" tIns="0" rIns="0" bIns="0" rtlCol="0" anchor="t">
            <a:spAutoFit/>
          </a:bodyPr>
          <a:lstStyle/>
          <a:p>
            <a:pPr marL="0" lvl="0" indent="0" algn="r">
              <a:lnSpc>
                <a:spcPts val="2879"/>
              </a:lnSpc>
            </a:pPr>
            <a:r>
              <a:rPr lang="en-US" sz="2400">
                <a:solidFill>
                  <a:srgbClr val="FFFFFF"/>
                </a:solidFill>
                <a:latin typeface="Agrandir"/>
                <a:ea typeface="Agrandir"/>
                <a:cs typeface="Agrandir"/>
                <a:sym typeface="Agrandir"/>
              </a:rPr>
              <a:t>November 24,</a:t>
            </a:r>
            <a:r>
              <a:rPr lang="en-US" sz="2400" u="none">
                <a:solidFill>
                  <a:srgbClr val="FFFFFF"/>
                </a:solidFill>
                <a:latin typeface="Agrandir"/>
                <a:ea typeface="Agrandir"/>
                <a:cs typeface="Agrandir"/>
                <a:sym typeface="Agrandir"/>
              </a:rPr>
              <a:t> 2024</a:t>
            </a:r>
          </a:p>
        </p:txBody>
      </p:sp>
      <p:sp>
        <p:nvSpPr>
          <p:cNvPr id="6" name="TextBox 6"/>
          <p:cNvSpPr txBox="1"/>
          <p:nvPr/>
        </p:nvSpPr>
        <p:spPr>
          <a:xfrm>
            <a:off x="1028700" y="952500"/>
            <a:ext cx="3933043" cy="438150"/>
          </a:xfrm>
          <a:prstGeom prst="rect">
            <a:avLst/>
          </a:prstGeom>
        </p:spPr>
        <p:txBody>
          <a:bodyPr lIns="0" tIns="0" rIns="0" bIns="0" rtlCol="0" anchor="t">
            <a:spAutoFit/>
          </a:bodyPr>
          <a:lstStyle/>
          <a:p>
            <a:pPr marL="0" lvl="0" indent="0" algn="l">
              <a:lnSpc>
                <a:spcPts val="2879"/>
              </a:lnSpc>
            </a:pPr>
            <a:r>
              <a:rPr lang="en-US" sz="2400">
                <a:solidFill>
                  <a:srgbClr val="FFFFFF"/>
                </a:solidFill>
                <a:latin typeface="Agrandir"/>
                <a:ea typeface="Agrandir"/>
                <a:cs typeface="Agrandir"/>
                <a:sym typeface="Agrandir"/>
              </a:rPr>
              <a:t>DAELITE Compa</a:t>
            </a:r>
            <a:r>
              <a:rPr lang="en-US" sz="2400" u="none">
                <a:solidFill>
                  <a:srgbClr val="FFFFFF"/>
                </a:solidFill>
                <a:latin typeface="Agrandir"/>
                <a:ea typeface="Agrandir"/>
                <a:cs typeface="Agrandir"/>
                <a:sym typeface="Agrandir"/>
              </a:rPr>
              <a:t>ny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grpSp>
        <p:nvGrpSpPr>
          <p:cNvPr id="2" name="Group 2"/>
          <p:cNvGrpSpPr/>
          <p:nvPr/>
        </p:nvGrpSpPr>
        <p:grpSpPr>
          <a:xfrm>
            <a:off x="12542365" y="2705100"/>
            <a:ext cx="5500825" cy="5904426"/>
            <a:chOff x="0" y="0"/>
            <a:chExt cx="10860394" cy="11657233"/>
          </a:xfrm>
        </p:grpSpPr>
        <p:sp>
          <p:nvSpPr>
            <p:cNvPr id="3" name="Freeform 3"/>
            <p:cNvSpPr/>
            <p:nvPr/>
          </p:nvSpPr>
          <p:spPr>
            <a:xfrm>
              <a:off x="0" y="0"/>
              <a:ext cx="10860394" cy="11657233"/>
            </a:xfrm>
            <a:custGeom>
              <a:avLst/>
              <a:gdLst/>
              <a:ahLst/>
              <a:cxnLst/>
              <a:rect l="l" t="t" r="r" b="b"/>
              <a:pathLst>
                <a:path w="10860394" h="11657233">
                  <a:moveTo>
                    <a:pt x="10735934" y="59690"/>
                  </a:moveTo>
                  <a:cubicBezTo>
                    <a:pt x="10771494" y="59690"/>
                    <a:pt x="10800704" y="88900"/>
                    <a:pt x="10800704" y="124460"/>
                  </a:cubicBezTo>
                  <a:lnTo>
                    <a:pt x="10800704" y="11532773"/>
                  </a:lnTo>
                  <a:cubicBezTo>
                    <a:pt x="10800704" y="11568333"/>
                    <a:pt x="10771494" y="11597542"/>
                    <a:pt x="10735934" y="11597542"/>
                  </a:cubicBezTo>
                  <a:lnTo>
                    <a:pt x="124460" y="11597542"/>
                  </a:lnTo>
                  <a:cubicBezTo>
                    <a:pt x="88900" y="11597542"/>
                    <a:pt x="59690" y="11568333"/>
                    <a:pt x="59690" y="11532773"/>
                  </a:cubicBezTo>
                  <a:lnTo>
                    <a:pt x="59690" y="124460"/>
                  </a:lnTo>
                  <a:cubicBezTo>
                    <a:pt x="59690" y="88900"/>
                    <a:pt x="88900" y="59690"/>
                    <a:pt x="124460" y="59690"/>
                  </a:cubicBezTo>
                  <a:lnTo>
                    <a:pt x="10735934" y="59690"/>
                  </a:lnTo>
                  <a:moveTo>
                    <a:pt x="10735934" y="0"/>
                  </a:moveTo>
                  <a:lnTo>
                    <a:pt x="124460" y="0"/>
                  </a:lnTo>
                  <a:cubicBezTo>
                    <a:pt x="55880" y="0"/>
                    <a:pt x="0" y="55880"/>
                    <a:pt x="0" y="124460"/>
                  </a:cubicBezTo>
                  <a:lnTo>
                    <a:pt x="0" y="11532773"/>
                  </a:lnTo>
                  <a:cubicBezTo>
                    <a:pt x="0" y="11601352"/>
                    <a:pt x="55880" y="11657233"/>
                    <a:pt x="124460" y="11657233"/>
                  </a:cubicBezTo>
                  <a:lnTo>
                    <a:pt x="10735935" y="11657233"/>
                  </a:lnTo>
                  <a:cubicBezTo>
                    <a:pt x="10804514" y="11657233"/>
                    <a:pt x="10860394" y="11601352"/>
                    <a:pt x="10860394" y="11532773"/>
                  </a:cubicBezTo>
                  <a:lnTo>
                    <a:pt x="10860394" y="124460"/>
                  </a:lnTo>
                  <a:cubicBezTo>
                    <a:pt x="10860394" y="55880"/>
                    <a:pt x="10804514" y="0"/>
                    <a:pt x="10735934" y="0"/>
                  </a:cubicBezTo>
                  <a:close/>
                </a:path>
              </a:pathLst>
            </a:custGeom>
            <a:solidFill>
              <a:srgbClr val="FFFFFF"/>
            </a:solidFill>
          </p:spPr>
        </p:sp>
      </p:grpSp>
      <p:grpSp>
        <p:nvGrpSpPr>
          <p:cNvPr id="5" name="Group 5"/>
          <p:cNvGrpSpPr/>
          <p:nvPr/>
        </p:nvGrpSpPr>
        <p:grpSpPr>
          <a:xfrm>
            <a:off x="761802" y="1146625"/>
            <a:ext cx="11125398" cy="8178037"/>
            <a:chOff x="0" y="-9525"/>
            <a:chExt cx="11173122" cy="6835608"/>
          </a:xfrm>
        </p:grpSpPr>
        <p:sp>
          <p:nvSpPr>
            <p:cNvPr id="6" name="TextBox 6"/>
            <p:cNvSpPr txBox="1"/>
            <p:nvPr/>
          </p:nvSpPr>
          <p:spPr>
            <a:xfrm>
              <a:off x="0" y="-9525"/>
              <a:ext cx="11173122" cy="1064309"/>
            </a:xfrm>
            <a:prstGeom prst="rect">
              <a:avLst/>
            </a:prstGeom>
          </p:spPr>
          <p:txBody>
            <a:bodyPr lIns="0" tIns="0" rIns="0" bIns="0" rtlCol="0" anchor="t">
              <a:spAutoFit/>
            </a:bodyPr>
            <a:lstStyle/>
            <a:p>
              <a:pPr algn="l">
                <a:lnSpc>
                  <a:spcPts val="6050"/>
                </a:lnSpc>
              </a:pPr>
              <a:r>
                <a:rPr lang="en-US" sz="5499" b="1" dirty="0">
                  <a:solidFill>
                    <a:schemeClr val="bg1"/>
                  </a:solidFill>
                  <a:latin typeface="Horizon"/>
                  <a:ea typeface="Horizon"/>
                  <a:cs typeface="Horizon"/>
                  <a:sym typeface="Horizon"/>
                </a:rPr>
                <a:t>INTRODUCTION</a:t>
              </a:r>
            </a:p>
          </p:txBody>
        </p:sp>
        <p:sp>
          <p:nvSpPr>
            <p:cNvPr id="7" name="TextBox 7"/>
            <p:cNvSpPr txBox="1"/>
            <p:nvPr/>
          </p:nvSpPr>
          <p:spPr>
            <a:xfrm>
              <a:off x="0" y="792544"/>
              <a:ext cx="11173122" cy="6033539"/>
            </a:xfrm>
            <a:prstGeom prst="rect">
              <a:avLst/>
            </a:prstGeom>
          </p:spPr>
          <p:txBody>
            <a:bodyPr lIns="0" tIns="0" rIns="0" bIns="0" rtlCol="0" anchor="t">
              <a:spAutoFit/>
            </a:bodyPr>
            <a:lstStyle/>
            <a:p>
              <a:pPr algn="just">
                <a:lnSpc>
                  <a:spcPct val="150000"/>
                </a:lnSpc>
                <a:spcAft>
                  <a:spcPts val="1000"/>
                </a:spcAft>
              </a:pPr>
              <a:r>
                <a:rPr lang="en-NG" sz="2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In today’s rapidly evolving healthcare landscape, leveraging data analytics has become essential for enhancing patient care, optimizing operations, and improving financial sustainability. This project aims to provide a detailed analysis of key healthcare metrics, including patient demographics, medical conditions, admission trends, and billing data. By identifying patterns and actionable insights, we empower stakeholders to make informed decisions that drive efficiency, elevate the quality of care, and ensure long-term operational success.</a:t>
              </a:r>
            </a:p>
            <a:p>
              <a:pPr algn="just">
                <a:lnSpc>
                  <a:spcPct val="150000"/>
                </a:lnSpc>
                <a:spcAft>
                  <a:spcPts val="1000"/>
                </a:spcAft>
              </a:pPr>
              <a:r>
                <a:rPr lang="en-NG" sz="22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Through this comprehensive study, we will uncover critical insights into resource utilization, cost management, and treatment outcomes. Our findings will not only highlight current strengths but also pinpoint areas for improvement, enabling a proactive approach to healthcare management. Ultimately, this project underscores the transformative power of data in delivering better health outcomes and fostering a sustainable healthcare ecosystem.</a:t>
              </a:r>
              <a:endParaRPr lang="en-GB" sz="2200" dirty="0">
                <a:solidFill>
                  <a:schemeClr val="bg1"/>
                </a:solidFill>
                <a:latin typeface="Times New Roman" panose="02020603050405020304" pitchFamily="18" charset="0"/>
                <a:ea typeface="MS Mincho" panose="02020609040205080304" pitchFamily="49" charset="-128"/>
                <a:cs typeface="Times New Roman" panose="02020603050405020304" pitchFamily="18" charset="0"/>
              </a:endParaRPr>
            </a:p>
            <a:p>
              <a:pPr marL="0" marR="0" lvl="0" indent="0" algn="ctr" defTabSz="914400" rtl="0" eaLnBrk="0" fontAlgn="base" latinLnBrk="0" hangingPunct="0">
                <a:lnSpc>
                  <a:spcPct val="150000"/>
                </a:lnSpc>
                <a:spcBef>
                  <a:spcPct val="0"/>
                </a:spcBef>
                <a:spcAft>
                  <a:spcPct val="0"/>
                </a:spcAft>
                <a:buClrTx/>
                <a:buSzTx/>
                <a:buFontTx/>
                <a:buNone/>
                <a:tabLst/>
              </a:pPr>
              <a:r>
                <a:rPr lang="en-GB" sz="2200" dirty="0">
                  <a:solidFill>
                    <a:schemeClr val="bg1"/>
                  </a:solidFill>
                  <a:latin typeface="Times New Roman" panose="02020603050405020304" pitchFamily="18" charset="0"/>
                  <a:ea typeface="MS Mincho" panose="02020609040205080304" pitchFamily="49" charset="-128"/>
                  <a:cs typeface="Times New Roman" panose="02020603050405020304" pitchFamily="18" charset="0"/>
                </a:rPr>
                <a:t>“</a:t>
              </a:r>
              <a:r>
                <a:rPr kumimoji="0" lang="en-US" altLang="en-NG" sz="2000" b="0" i="0" u="none" strike="noStrike" cap="none" normalizeH="0" baseline="0" dirty="0">
                  <a:ln>
                    <a:noFill/>
                  </a:ln>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The analysis focuses on identifying trends and correlations in hospital admissions, patient demographics, billing, and medical conditions across dimensions such as age, gender, and insurance providers. The insights aim to improve hospital management decisions, optimize patient care, and minimize costs.</a:t>
              </a:r>
              <a:r>
                <a:rPr lang="en-US" altLang="en-NG" sz="2000" dirty="0">
                  <a:solidFill>
                    <a:schemeClr val="bg1"/>
                  </a:solidFill>
                  <a:latin typeface="Times New Roman" panose="02020603050405020304" pitchFamily="18" charset="0"/>
                  <a:ea typeface="MS Mincho" panose="02020609040205080304" pitchFamily="49" charset="-128"/>
                  <a:cs typeface="Times New Roman" panose="02020603050405020304" pitchFamily="18" charset="0"/>
                </a:rPr>
                <a:t>”</a:t>
              </a:r>
              <a:endParaRPr kumimoji="0" lang="en-US" altLang="en-NG"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p:txBody>
        </p:sp>
      </p:grpSp>
      <p:sp>
        <p:nvSpPr>
          <p:cNvPr id="10" name="TextBox 10"/>
          <p:cNvSpPr txBox="1"/>
          <p:nvPr/>
        </p:nvSpPr>
        <p:spPr>
          <a:xfrm>
            <a:off x="13326257" y="3147816"/>
            <a:ext cx="4466843" cy="352019"/>
          </a:xfrm>
          <a:prstGeom prst="rect">
            <a:avLst/>
          </a:prstGeom>
        </p:spPr>
        <p:txBody>
          <a:bodyPr lIns="0" tIns="0" rIns="0" bIns="0" rtlCol="0" anchor="t">
            <a:spAutoFit/>
          </a:bodyPr>
          <a:lstStyle/>
          <a:p>
            <a:pPr marL="0" lvl="0" indent="0" algn="l">
              <a:lnSpc>
                <a:spcPts val="2850"/>
              </a:lnSpc>
              <a:spcBef>
                <a:spcPct val="0"/>
              </a:spcBef>
            </a:pPr>
            <a:r>
              <a:rPr lang="en-US" sz="1900" spc="95" dirty="0">
                <a:solidFill>
                  <a:schemeClr val="bg1"/>
                </a:solidFill>
                <a:latin typeface="Horizon"/>
                <a:ea typeface="Horizon"/>
                <a:cs typeface="Horizon"/>
                <a:sym typeface="Horizon"/>
              </a:rPr>
              <a:t>Hephzibah OTUENE</a:t>
            </a:r>
          </a:p>
        </p:txBody>
      </p:sp>
      <p:sp>
        <p:nvSpPr>
          <p:cNvPr id="11" name="TextBox 11"/>
          <p:cNvSpPr txBox="1"/>
          <p:nvPr/>
        </p:nvSpPr>
        <p:spPr>
          <a:xfrm>
            <a:off x="13326257" y="342900"/>
            <a:ext cx="3933043" cy="361637"/>
          </a:xfrm>
          <a:prstGeom prst="rect">
            <a:avLst/>
          </a:prstGeom>
        </p:spPr>
        <p:txBody>
          <a:bodyPr lIns="0" tIns="0" rIns="0" bIns="0" rtlCol="0" anchor="t">
            <a:spAutoFit/>
          </a:bodyPr>
          <a:lstStyle/>
          <a:p>
            <a:pPr marL="0" lvl="0" indent="0" algn="r">
              <a:lnSpc>
                <a:spcPts val="2879"/>
              </a:lnSpc>
            </a:pPr>
            <a:r>
              <a:rPr lang="en-US" sz="2400">
                <a:solidFill>
                  <a:schemeClr val="bg1"/>
                </a:solidFill>
                <a:latin typeface="Agrandir"/>
                <a:ea typeface="Agrandir"/>
                <a:cs typeface="Agrandir"/>
                <a:sym typeface="Agrandir"/>
              </a:rPr>
              <a:t>November 24,</a:t>
            </a:r>
            <a:r>
              <a:rPr lang="en-US" sz="2400" u="none">
                <a:solidFill>
                  <a:schemeClr val="bg1"/>
                </a:solidFill>
                <a:latin typeface="Agrandir"/>
                <a:ea typeface="Agrandir"/>
                <a:cs typeface="Agrandir"/>
                <a:sym typeface="Agrandir"/>
              </a:rPr>
              <a:t> 2024</a:t>
            </a:r>
          </a:p>
        </p:txBody>
      </p:sp>
      <p:sp>
        <p:nvSpPr>
          <p:cNvPr id="12" name="TextBox 12"/>
          <p:cNvSpPr txBox="1"/>
          <p:nvPr/>
        </p:nvSpPr>
        <p:spPr>
          <a:xfrm>
            <a:off x="1028700" y="342900"/>
            <a:ext cx="3933043" cy="361637"/>
          </a:xfrm>
          <a:prstGeom prst="rect">
            <a:avLst/>
          </a:prstGeom>
        </p:spPr>
        <p:txBody>
          <a:bodyPr lIns="0" tIns="0" rIns="0" bIns="0" rtlCol="0" anchor="t">
            <a:spAutoFit/>
          </a:bodyPr>
          <a:lstStyle/>
          <a:p>
            <a:pPr marL="0" lvl="0" indent="0" algn="l">
              <a:lnSpc>
                <a:spcPts val="2879"/>
              </a:lnSpc>
            </a:pPr>
            <a:r>
              <a:rPr lang="en-US" sz="2400">
                <a:solidFill>
                  <a:schemeClr val="bg1"/>
                </a:solidFill>
                <a:latin typeface="Agrandir"/>
                <a:ea typeface="Agrandir"/>
                <a:cs typeface="Agrandir"/>
                <a:sym typeface="Agrandir"/>
              </a:rPr>
              <a:t>DAELITE Compa</a:t>
            </a:r>
            <a:r>
              <a:rPr lang="en-US" sz="2400" u="none">
                <a:solidFill>
                  <a:schemeClr val="bg1"/>
                </a:solidFill>
                <a:latin typeface="Agrandir"/>
                <a:ea typeface="Agrandir"/>
                <a:cs typeface="Agrandir"/>
                <a:sym typeface="Agrandir"/>
              </a:rPr>
              <a:t>ny</a:t>
            </a:r>
          </a:p>
        </p:txBody>
      </p:sp>
      <p:pic>
        <p:nvPicPr>
          <p:cNvPr id="16" name="Picture 15">
            <a:extLst>
              <a:ext uri="{FF2B5EF4-FFF2-40B4-BE49-F238E27FC236}">
                <a16:creationId xmlns:a16="http://schemas.microsoft.com/office/drawing/2014/main" id="{2A26507A-7511-8E68-DC6C-8F9E73CA62F4}"/>
              </a:ext>
            </a:extLst>
          </p:cNvPr>
          <p:cNvPicPr>
            <a:picLocks noChangeAspect="1"/>
          </p:cNvPicPr>
          <p:nvPr/>
        </p:nvPicPr>
        <p:blipFill>
          <a:blip r:embed="rId3" cstate="print">
            <a:extLst>
              <a:ext uri="{28A0092B-C50C-407E-A947-70E740481C1C}">
                <a14:useLocalDpi xmlns:a14="http://schemas.microsoft.com/office/drawing/2010/main" val="0"/>
              </a:ext>
            </a:extLst>
          </a:blip>
          <a:srcRect t="16159"/>
          <a:stretch/>
        </p:blipFill>
        <p:spPr>
          <a:xfrm>
            <a:off x="13575243" y="3718671"/>
            <a:ext cx="3435065" cy="4320000"/>
          </a:xfrm>
          <a:prstGeom prst="rect">
            <a:avLst/>
          </a:prstGeom>
        </p:spPr>
      </p:pic>
      <p:sp>
        <p:nvSpPr>
          <p:cNvPr id="18" name="Rectangle 2">
            <a:extLst>
              <a:ext uri="{FF2B5EF4-FFF2-40B4-BE49-F238E27FC236}">
                <a16:creationId xmlns:a16="http://schemas.microsoft.com/office/drawing/2014/main" id="{54FB518B-F30A-CD46-C96E-92114690E991}"/>
              </a:ext>
            </a:extLst>
          </p:cNvPr>
          <p:cNvSpPr>
            <a:spLocks noChangeArrowheads="1"/>
          </p:cNvSpPr>
          <p:nvPr/>
        </p:nvSpPr>
        <p:spPr bwMode="auto">
          <a:xfrm>
            <a:off x="0" y="282059"/>
            <a:ext cx="184731" cy="369332"/>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NG">
              <a:solidFill>
                <a:schemeClr val="bg1"/>
              </a:solidFill>
            </a:endParaRPr>
          </a:p>
        </p:txBody>
      </p:sp>
      <p:sp>
        <p:nvSpPr>
          <p:cNvPr id="20" name="Rectangle 4">
            <a:extLst>
              <a:ext uri="{FF2B5EF4-FFF2-40B4-BE49-F238E27FC236}">
                <a16:creationId xmlns:a16="http://schemas.microsoft.com/office/drawing/2014/main" id="{CCE55E52-B9F7-3D81-35CA-878A451B8F52}"/>
              </a:ext>
            </a:extLst>
          </p:cNvPr>
          <p:cNvSpPr>
            <a:spLocks noChangeArrowheads="1"/>
          </p:cNvSpPr>
          <p:nvPr/>
        </p:nvSpPr>
        <p:spPr bwMode="auto">
          <a:xfrm>
            <a:off x="152400" y="434459"/>
            <a:ext cx="184731" cy="369332"/>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NG">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grpSp>
        <p:nvGrpSpPr>
          <p:cNvPr id="2" name="Group 2"/>
          <p:cNvGrpSpPr/>
          <p:nvPr/>
        </p:nvGrpSpPr>
        <p:grpSpPr>
          <a:xfrm>
            <a:off x="1085139" y="3385435"/>
            <a:ext cx="16117722" cy="5857841"/>
            <a:chOff x="0" y="0"/>
            <a:chExt cx="31821557" cy="11565259"/>
          </a:xfrm>
        </p:grpSpPr>
        <p:sp>
          <p:nvSpPr>
            <p:cNvPr id="3" name="Freeform 3"/>
            <p:cNvSpPr/>
            <p:nvPr/>
          </p:nvSpPr>
          <p:spPr>
            <a:xfrm>
              <a:off x="0" y="0"/>
              <a:ext cx="31821558" cy="11565258"/>
            </a:xfrm>
            <a:custGeom>
              <a:avLst/>
              <a:gdLst/>
              <a:ahLst/>
              <a:cxnLst/>
              <a:rect l="l" t="t" r="r" b="b"/>
              <a:pathLst>
                <a:path w="31821558" h="11565258">
                  <a:moveTo>
                    <a:pt x="31697098" y="59690"/>
                  </a:moveTo>
                  <a:cubicBezTo>
                    <a:pt x="31732658" y="59690"/>
                    <a:pt x="31761866" y="88900"/>
                    <a:pt x="31761866" y="124460"/>
                  </a:cubicBezTo>
                  <a:lnTo>
                    <a:pt x="31761866" y="11440799"/>
                  </a:lnTo>
                  <a:cubicBezTo>
                    <a:pt x="31761866" y="11476358"/>
                    <a:pt x="31732658" y="11505568"/>
                    <a:pt x="31697098" y="11505568"/>
                  </a:cubicBezTo>
                  <a:lnTo>
                    <a:pt x="124460" y="11505568"/>
                  </a:lnTo>
                  <a:cubicBezTo>
                    <a:pt x="88900" y="11505568"/>
                    <a:pt x="59690" y="11476358"/>
                    <a:pt x="59690" y="11440799"/>
                  </a:cubicBezTo>
                  <a:lnTo>
                    <a:pt x="59690" y="124460"/>
                  </a:lnTo>
                  <a:cubicBezTo>
                    <a:pt x="59690" y="88900"/>
                    <a:pt x="88900" y="59690"/>
                    <a:pt x="124460" y="59690"/>
                  </a:cubicBezTo>
                  <a:lnTo>
                    <a:pt x="31697098" y="59690"/>
                  </a:lnTo>
                  <a:moveTo>
                    <a:pt x="31697098" y="0"/>
                  </a:moveTo>
                  <a:lnTo>
                    <a:pt x="124460" y="0"/>
                  </a:lnTo>
                  <a:cubicBezTo>
                    <a:pt x="55880" y="0"/>
                    <a:pt x="0" y="55880"/>
                    <a:pt x="0" y="124460"/>
                  </a:cubicBezTo>
                  <a:lnTo>
                    <a:pt x="0" y="11440799"/>
                  </a:lnTo>
                  <a:cubicBezTo>
                    <a:pt x="0" y="11509379"/>
                    <a:pt x="55880" y="11565258"/>
                    <a:pt x="124460" y="11565258"/>
                  </a:cubicBezTo>
                  <a:lnTo>
                    <a:pt x="31697098" y="11565258"/>
                  </a:lnTo>
                  <a:cubicBezTo>
                    <a:pt x="31765677" y="11565258"/>
                    <a:pt x="31821558" y="11509379"/>
                    <a:pt x="31821558" y="11440799"/>
                  </a:cubicBezTo>
                  <a:lnTo>
                    <a:pt x="31821558" y="124460"/>
                  </a:lnTo>
                  <a:cubicBezTo>
                    <a:pt x="31821558" y="55880"/>
                    <a:pt x="31765677" y="0"/>
                    <a:pt x="31697098" y="0"/>
                  </a:cubicBezTo>
                  <a:close/>
                </a:path>
              </a:pathLst>
            </a:custGeom>
            <a:solidFill>
              <a:srgbClr val="FFFFFF"/>
            </a:solidFill>
          </p:spPr>
        </p:sp>
      </p:grpSp>
      <p:grpSp>
        <p:nvGrpSpPr>
          <p:cNvPr id="4" name="Group 4"/>
          <p:cNvGrpSpPr/>
          <p:nvPr/>
        </p:nvGrpSpPr>
        <p:grpSpPr>
          <a:xfrm>
            <a:off x="14349408" y="8373754"/>
            <a:ext cx="2433016" cy="506576"/>
            <a:chOff x="0" y="0"/>
            <a:chExt cx="3244022" cy="675435"/>
          </a:xfrm>
        </p:grpSpPr>
        <p:grpSp>
          <p:nvGrpSpPr>
            <p:cNvPr id="5" name="Group 5"/>
            <p:cNvGrpSpPr/>
            <p:nvPr/>
          </p:nvGrpSpPr>
          <p:grpSpPr>
            <a:xfrm>
              <a:off x="0" y="0"/>
              <a:ext cx="3244022" cy="675435"/>
              <a:chOff x="0" y="0"/>
              <a:chExt cx="4317822" cy="899009"/>
            </a:xfrm>
          </p:grpSpPr>
          <p:sp>
            <p:nvSpPr>
              <p:cNvPr id="6" name="Freeform 6"/>
              <p:cNvSpPr/>
              <p:nvPr/>
            </p:nvSpPr>
            <p:spPr>
              <a:xfrm>
                <a:off x="0" y="0"/>
                <a:ext cx="4317822" cy="899009"/>
              </a:xfrm>
              <a:custGeom>
                <a:avLst/>
                <a:gdLst/>
                <a:ahLst/>
                <a:cxnLst/>
                <a:rect l="l" t="t" r="r" b="b"/>
                <a:pathLst>
                  <a:path w="4317822" h="899009">
                    <a:moveTo>
                      <a:pt x="4193361" y="899009"/>
                    </a:moveTo>
                    <a:lnTo>
                      <a:pt x="124460" y="899009"/>
                    </a:lnTo>
                    <a:cubicBezTo>
                      <a:pt x="55880" y="899009"/>
                      <a:pt x="0" y="843129"/>
                      <a:pt x="0" y="774549"/>
                    </a:cubicBezTo>
                    <a:lnTo>
                      <a:pt x="0" y="124460"/>
                    </a:lnTo>
                    <a:cubicBezTo>
                      <a:pt x="0" y="55880"/>
                      <a:pt x="55880" y="0"/>
                      <a:pt x="124460" y="0"/>
                    </a:cubicBezTo>
                    <a:lnTo>
                      <a:pt x="4193361" y="0"/>
                    </a:lnTo>
                    <a:cubicBezTo>
                      <a:pt x="4261941" y="0"/>
                      <a:pt x="4317822" y="55880"/>
                      <a:pt x="4317822" y="124460"/>
                    </a:cubicBezTo>
                    <a:lnTo>
                      <a:pt x="4317822" y="774549"/>
                    </a:lnTo>
                    <a:cubicBezTo>
                      <a:pt x="4317822" y="843129"/>
                      <a:pt x="4261941" y="899009"/>
                      <a:pt x="4193361" y="899009"/>
                    </a:cubicBezTo>
                    <a:close/>
                  </a:path>
                </a:pathLst>
              </a:custGeom>
              <a:solidFill>
                <a:srgbClr val="FFFD47"/>
              </a:solidFill>
            </p:spPr>
          </p:sp>
        </p:grpSp>
        <p:sp>
          <p:nvSpPr>
            <p:cNvPr id="7" name="TextBox 7"/>
            <p:cNvSpPr txBox="1"/>
            <p:nvPr/>
          </p:nvSpPr>
          <p:spPr>
            <a:xfrm>
              <a:off x="216625" y="31859"/>
              <a:ext cx="2810769" cy="450979"/>
            </a:xfrm>
            <a:prstGeom prst="rect">
              <a:avLst/>
            </a:prstGeom>
          </p:spPr>
          <p:txBody>
            <a:bodyPr lIns="0" tIns="0" rIns="0" bIns="0" rtlCol="0" anchor="t">
              <a:spAutoFit/>
            </a:bodyPr>
            <a:lstStyle/>
            <a:p>
              <a:pPr marL="0" lvl="0" indent="0" algn="l">
                <a:lnSpc>
                  <a:spcPts val="2800"/>
                </a:lnSpc>
              </a:pPr>
              <a:r>
                <a:rPr lang="en-US" sz="2000" b="1" dirty="0">
                  <a:solidFill>
                    <a:srgbClr val="101010"/>
                  </a:solidFill>
                  <a:latin typeface="Agrandir Bold"/>
                  <a:ea typeface="Agrandir Bold"/>
                  <a:cs typeface="Agrandir Bold"/>
                  <a:sym typeface="Agrandir Bold"/>
                </a:rPr>
                <a:t>Time: </a:t>
              </a:r>
              <a:r>
                <a:rPr lang="en-US" sz="2000" b="1" dirty="0">
                  <a:solidFill>
                    <a:srgbClr val="101010"/>
                  </a:solidFill>
                  <a:latin typeface="Agrandir"/>
                  <a:ea typeface="Agrandir Bold"/>
                  <a:cs typeface="Agrandir Bold"/>
                  <a:sym typeface="Agrandir"/>
                </a:rPr>
                <a:t>1</a:t>
              </a:r>
              <a:r>
                <a:rPr lang="en-US" sz="2000" dirty="0">
                  <a:solidFill>
                    <a:srgbClr val="101010"/>
                  </a:solidFill>
                  <a:latin typeface="Agrandir"/>
                  <a:ea typeface="Agrandir"/>
                  <a:cs typeface="Agrandir"/>
                  <a:sym typeface="Agrandir"/>
                </a:rPr>
                <a:t> minute</a:t>
              </a:r>
            </a:p>
          </p:txBody>
        </p:sp>
      </p:grpSp>
      <p:grpSp>
        <p:nvGrpSpPr>
          <p:cNvPr id="8" name="Group 8"/>
          <p:cNvGrpSpPr/>
          <p:nvPr/>
        </p:nvGrpSpPr>
        <p:grpSpPr>
          <a:xfrm>
            <a:off x="9577001" y="1044447"/>
            <a:ext cx="881343" cy="881343"/>
            <a:chOff x="0" y="0"/>
            <a:chExt cx="1175123" cy="1175123"/>
          </a:xfrm>
        </p:grpSpPr>
        <p:grpSp>
          <p:nvGrpSpPr>
            <p:cNvPr id="9" name="Group 9"/>
            <p:cNvGrpSpPr>
              <a:grpSpLocks noChangeAspect="1"/>
            </p:cNvGrpSpPr>
            <p:nvPr/>
          </p:nvGrpSpPr>
          <p:grpSpPr>
            <a:xfrm>
              <a:off x="0" y="0"/>
              <a:ext cx="1175123" cy="1175123"/>
              <a:chOff x="-2540" y="-2540"/>
              <a:chExt cx="6355080" cy="6355080"/>
            </a:xfrm>
          </p:grpSpPr>
          <p:sp>
            <p:nvSpPr>
              <p:cNvPr id="10" name="Freeform 10"/>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57FFFF"/>
              </a:solidFill>
            </p:spPr>
          </p:sp>
        </p:grpSp>
        <p:sp>
          <p:nvSpPr>
            <p:cNvPr id="11" name="TextBox 11"/>
            <p:cNvSpPr txBox="1"/>
            <p:nvPr/>
          </p:nvSpPr>
          <p:spPr>
            <a:xfrm>
              <a:off x="366298" y="330796"/>
              <a:ext cx="442528" cy="532581"/>
            </a:xfrm>
            <a:prstGeom prst="rect">
              <a:avLst/>
            </a:prstGeom>
          </p:spPr>
          <p:txBody>
            <a:bodyPr lIns="0" tIns="0" rIns="0" bIns="0" rtlCol="0" anchor="t">
              <a:spAutoFit/>
            </a:bodyPr>
            <a:lstStyle/>
            <a:p>
              <a:pPr marL="0" lvl="0" indent="0" algn="ctr">
                <a:lnSpc>
                  <a:spcPts val="2612"/>
                </a:lnSpc>
                <a:spcBef>
                  <a:spcPct val="0"/>
                </a:spcBef>
              </a:pPr>
              <a:r>
                <a:rPr lang="en-US" sz="2721" b="1" u="none">
                  <a:solidFill>
                    <a:srgbClr val="FFFFFF"/>
                  </a:solidFill>
                  <a:latin typeface="Horizon"/>
                  <a:ea typeface="Horizon"/>
                  <a:cs typeface="Horizon"/>
                  <a:sym typeface="Horizon"/>
                </a:rPr>
                <a:t>1</a:t>
              </a:r>
            </a:p>
          </p:txBody>
        </p:sp>
      </p:grpSp>
      <p:grpSp>
        <p:nvGrpSpPr>
          <p:cNvPr id="12" name="Group 12"/>
          <p:cNvGrpSpPr/>
          <p:nvPr/>
        </p:nvGrpSpPr>
        <p:grpSpPr>
          <a:xfrm>
            <a:off x="12462672" y="1044447"/>
            <a:ext cx="881343" cy="881343"/>
            <a:chOff x="0" y="0"/>
            <a:chExt cx="1175123" cy="1175123"/>
          </a:xfrm>
        </p:grpSpPr>
        <p:grpSp>
          <p:nvGrpSpPr>
            <p:cNvPr id="13" name="Group 13"/>
            <p:cNvGrpSpPr>
              <a:grpSpLocks noChangeAspect="1"/>
            </p:cNvGrpSpPr>
            <p:nvPr/>
          </p:nvGrpSpPr>
          <p:grpSpPr>
            <a:xfrm>
              <a:off x="0" y="0"/>
              <a:ext cx="1175123" cy="1175123"/>
              <a:chOff x="-2540" y="-2540"/>
              <a:chExt cx="6355080" cy="6355080"/>
            </a:xfrm>
          </p:grpSpPr>
          <p:sp>
            <p:nvSpPr>
              <p:cNvPr id="14" name="Freeform 14"/>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19CF"/>
              </a:solidFill>
            </p:spPr>
          </p:sp>
        </p:grpSp>
        <p:sp>
          <p:nvSpPr>
            <p:cNvPr id="15" name="TextBox 15"/>
            <p:cNvSpPr txBox="1"/>
            <p:nvPr/>
          </p:nvSpPr>
          <p:spPr>
            <a:xfrm>
              <a:off x="366298" y="330796"/>
              <a:ext cx="442528" cy="532581"/>
            </a:xfrm>
            <a:prstGeom prst="rect">
              <a:avLst/>
            </a:prstGeom>
          </p:spPr>
          <p:txBody>
            <a:bodyPr lIns="0" tIns="0" rIns="0" bIns="0" rtlCol="0" anchor="t">
              <a:spAutoFit/>
            </a:bodyPr>
            <a:lstStyle/>
            <a:p>
              <a:pPr marL="0" lvl="0" indent="0" algn="ctr">
                <a:lnSpc>
                  <a:spcPts val="2612"/>
                </a:lnSpc>
                <a:spcBef>
                  <a:spcPct val="0"/>
                </a:spcBef>
              </a:pPr>
              <a:r>
                <a:rPr lang="en-US" sz="2721" b="1">
                  <a:solidFill>
                    <a:srgbClr val="FFFFFF"/>
                  </a:solidFill>
                  <a:latin typeface="Horizon"/>
                  <a:ea typeface="Horizon"/>
                  <a:cs typeface="Horizon"/>
                  <a:sym typeface="Horizon"/>
                </a:rPr>
                <a:t>2</a:t>
              </a:r>
            </a:p>
          </p:txBody>
        </p:sp>
      </p:grpSp>
      <p:grpSp>
        <p:nvGrpSpPr>
          <p:cNvPr id="16" name="Group 16"/>
          <p:cNvGrpSpPr/>
          <p:nvPr/>
        </p:nvGrpSpPr>
        <p:grpSpPr>
          <a:xfrm>
            <a:off x="15291192" y="1044447"/>
            <a:ext cx="881343" cy="881343"/>
            <a:chOff x="0" y="0"/>
            <a:chExt cx="1175123" cy="1175123"/>
          </a:xfrm>
        </p:grpSpPr>
        <p:grpSp>
          <p:nvGrpSpPr>
            <p:cNvPr id="17" name="Group 17"/>
            <p:cNvGrpSpPr>
              <a:grpSpLocks noChangeAspect="1"/>
            </p:cNvGrpSpPr>
            <p:nvPr/>
          </p:nvGrpSpPr>
          <p:grpSpPr>
            <a:xfrm>
              <a:off x="0" y="0"/>
              <a:ext cx="1175123" cy="1175123"/>
              <a:chOff x="-2540" y="-2540"/>
              <a:chExt cx="6355080" cy="6355080"/>
            </a:xfrm>
          </p:grpSpPr>
          <p:sp>
            <p:nvSpPr>
              <p:cNvPr id="18" name="Freeform 18"/>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DF0C0C"/>
              </a:solidFill>
            </p:spPr>
          </p:sp>
        </p:grpSp>
        <p:sp>
          <p:nvSpPr>
            <p:cNvPr id="19" name="TextBox 19"/>
            <p:cNvSpPr txBox="1"/>
            <p:nvPr/>
          </p:nvSpPr>
          <p:spPr>
            <a:xfrm>
              <a:off x="366298" y="330796"/>
              <a:ext cx="442528" cy="532581"/>
            </a:xfrm>
            <a:prstGeom prst="rect">
              <a:avLst/>
            </a:prstGeom>
          </p:spPr>
          <p:txBody>
            <a:bodyPr lIns="0" tIns="0" rIns="0" bIns="0" rtlCol="0" anchor="t">
              <a:spAutoFit/>
            </a:bodyPr>
            <a:lstStyle/>
            <a:p>
              <a:pPr marL="0" lvl="0" indent="0" algn="ctr">
                <a:lnSpc>
                  <a:spcPts val="2612"/>
                </a:lnSpc>
                <a:spcBef>
                  <a:spcPct val="0"/>
                </a:spcBef>
              </a:pPr>
              <a:r>
                <a:rPr lang="en-US" sz="2721" b="1">
                  <a:solidFill>
                    <a:srgbClr val="FFFFFF"/>
                  </a:solidFill>
                  <a:latin typeface="Horizon"/>
                  <a:ea typeface="Horizon"/>
                  <a:cs typeface="Horizon"/>
                  <a:sym typeface="Horizon"/>
                </a:rPr>
                <a:t>3</a:t>
              </a:r>
            </a:p>
          </p:txBody>
        </p:sp>
      </p:grpSp>
      <p:sp>
        <p:nvSpPr>
          <p:cNvPr id="20" name="Freeform 20"/>
          <p:cNvSpPr/>
          <p:nvPr/>
        </p:nvSpPr>
        <p:spPr>
          <a:xfrm>
            <a:off x="13947603" y="6397885"/>
            <a:ext cx="1238600" cy="1238600"/>
          </a:xfrm>
          <a:custGeom>
            <a:avLst/>
            <a:gdLst/>
            <a:ahLst/>
            <a:cxnLst/>
            <a:rect l="l" t="t" r="r" b="b"/>
            <a:pathLst>
              <a:path w="1238600" h="1238600">
                <a:moveTo>
                  <a:pt x="0" y="0"/>
                </a:moveTo>
                <a:lnTo>
                  <a:pt x="1238600" y="0"/>
                </a:lnTo>
                <a:lnTo>
                  <a:pt x="1238600" y="1238600"/>
                </a:lnTo>
                <a:lnTo>
                  <a:pt x="0" y="1238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1" name="Freeform 21"/>
          <p:cNvSpPr/>
          <p:nvPr/>
        </p:nvSpPr>
        <p:spPr>
          <a:xfrm>
            <a:off x="10620483" y="4992227"/>
            <a:ext cx="1204820" cy="1238600"/>
          </a:xfrm>
          <a:custGeom>
            <a:avLst/>
            <a:gdLst/>
            <a:ahLst/>
            <a:cxnLst/>
            <a:rect l="l" t="t" r="r" b="b"/>
            <a:pathLst>
              <a:path w="1204820" h="1238600">
                <a:moveTo>
                  <a:pt x="0" y="0"/>
                </a:moveTo>
                <a:lnTo>
                  <a:pt x="1204820" y="0"/>
                </a:lnTo>
                <a:lnTo>
                  <a:pt x="1204820" y="1238600"/>
                </a:lnTo>
                <a:lnTo>
                  <a:pt x="0" y="1238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2" name="TextBox 22"/>
          <p:cNvSpPr txBox="1"/>
          <p:nvPr/>
        </p:nvSpPr>
        <p:spPr>
          <a:xfrm>
            <a:off x="1085139" y="1034199"/>
            <a:ext cx="6883198" cy="1613967"/>
          </a:xfrm>
          <a:prstGeom prst="rect">
            <a:avLst/>
          </a:prstGeom>
        </p:spPr>
        <p:txBody>
          <a:bodyPr lIns="0" tIns="0" rIns="0" bIns="0" rtlCol="0" anchor="t">
            <a:spAutoFit/>
          </a:bodyPr>
          <a:lstStyle/>
          <a:p>
            <a:pPr algn="l">
              <a:lnSpc>
                <a:spcPts val="6050"/>
              </a:lnSpc>
            </a:pPr>
            <a:r>
              <a:rPr lang="en-US" sz="5499" b="1">
                <a:solidFill>
                  <a:srgbClr val="FFFFFF"/>
                </a:solidFill>
                <a:latin typeface="Horizon"/>
                <a:ea typeface="Horizon"/>
                <a:cs typeface="Horizon"/>
                <a:sym typeface="Horizon"/>
              </a:rPr>
              <a:t>TEAM CHECK-IN</a:t>
            </a:r>
          </a:p>
        </p:txBody>
      </p:sp>
      <p:sp>
        <p:nvSpPr>
          <p:cNvPr id="23" name="TextBox 23"/>
          <p:cNvSpPr txBox="1"/>
          <p:nvPr/>
        </p:nvSpPr>
        <p:spPr>
          <a:xfrm>
            <a:off x="8832740" y="2098570"/>
            <a:ext cx="2369865" cy="522900"/>
          </a:xfrm>
          <a:prstGeom prst="rect">
            <a:avLst/>
          </a:prstGeom>
        </p:spPr>
        <p:txBody>
          <a:bodyPr lIns="0" tIns="0" rIns="0" bIns="0" rtlCol="0" anchor="t">
            <a:spAutoFit/>
          </a:bodyPr>
          <a:lstStyle/>
          <a:p>
            <a:pPr marL="0" lvl="0" indent="0" algn="ctr">
              <a:lnSpc>
                <a:spcPts val="2099"/>
              </a:lnSpc>
              <a:spcBef>
                <a:spcPct val="0"/>
              </a:spcBef>
            </a:pPr>
            <a:r>
              <a:rPr lang="en-US" sz="1499" u="none" dirty="0">
                <a:solidFill>
                  <a:srgbClr val="FFFFFF"/>
                </a:solidFill>
                <a:latin typeface="Agrandir"/>
                <a:ea typeface="Agrandir"/>
                <a:cs typeface="Agrandir"/>
                <a:sym typeface="Agrandir"/>
              </a:rPr>
              <a:t>Click the comment session</a:t>
            </a:r>
            <a:endParaRPr lang="en-US" sz="1500" u="none" dirty="0">
              <a:solidFill>
                <a:srgbClr val="FFFFFF"/>
              </a:solidFill>
              <a:latin typeface="Agrandir"/>
              <a:ea typeface="Agrandir"/>
              <a:cs typeface="Agrandir"/>
              <a:sym typeface="Agrandir"/>
            </a:endParaRPr>
          </a:p>
        </p:txBody>
      </p:sp>
      <p:sp>
        <p:nvSpPr>
          <p:cNvPr id="24" name="TextBox 24"/>
          <p:cNvSpPr txBox="1"/>
          <p:nvPr/>
        </p:nvSpPr>
        <p:spPr>
          <a:xfrm>
            <a:off x="11718410" y="2098570"/>
            <a:ext cx="2369865" cy="549595"/>
          </a:xfrm>
          <a:prstGeom prst="rect">
            <a:avLst/>
          </a:prstGeom>
        </p:spPr>
        <p:txBody>
          <a:bodyPr lIns="0" tIns="0" rIns="0" bIns="0" rtlCol="0" anchor="t">
            <a:spAutoFit/>
          </a:bodyPr>
          <a:lstStyle/>
          <a:p>
            <a:pPr marL="0" lvl="0" indent="0" algn="ctr">
              <a:lnSpc>
                <a:spcPts val="2099"/>
              </a:lnSpc>
              <a:spcBef>
                <a:spcPct val="0"/>
              </a:spcBef>
            </a:pPr>
            <a:r>
              <a:rPr lang="en-US" sz="1499" u="none">
                <a:solidFill>
                  <a:srgbClr val="FFFFFF"/>
                </a:solidFill>
                <a:latin typeface="Agrandir"/>
                <a:ea typeface="Agrandir"/>
                <a:cs typeface="Agrandir"/>
                <a:sym typeface="Agrandir"/>
              </a:rPr>
              <a:t>Select the Emoji</a:t>
            </a:r>
          </a:p>
          <a:p>
            <a:pPr marL="0" lvl="0" indent="0" algn="ctr">
              <a:lnSpc>
                <a:spcPts val="2100"/>
              </a:lnSpc>
              <a:spcBef>
                <a:spcPct val="0"/>
              </a:spcBef>
            </a:pPr>
            <a:r>
              <a:rPr lang="en-US" sz="1500" u="none">
                <a:solidFill>
                  <a:srgbClr val="FFFFFF"/>
                </a:solidFill>
                <a:latin typeface="Agrandir"/>
                <a:ea typeface="Agrandir"/>
                <a:cs typeface="Agrandir"/>
                <a:sym typeface="Agrandir"/>
              </a:rPr>
              <a:t>or GIPHY app.</a:t>
            </a:r>
          </a:p>
        </p:txBody>
      </p:sp>
      <p:sp>
        <p:nvSpPr>
          <p:cNvPr id="25" name="TextBox 25"/>
          <p:cNvSpPr txBox="1"/>
          <p:nvPr/>
        </p:nvSpPr>
        <p:spPr>
          <a:xfrm>
            <a:off x="14546615" y="2089045"/>
            <a:ext cx="2370496" cy="559120"/>
          </a:xfrm>
          <a:prstGeom prst="rect">
            <a:avLst/>
          </a:prstGeom>
        </p:spPr>
        <p:txBody>
          <a:bodyPr lIns="0" tIns="0" rIns="0" bIns="0" rtlCol="0" anchor="t">
            <a:spAutoFit/>
          </a:bodyPr>
          <a:lstStyle/>
          <a:p>
            <a:pPr marL="0" lvl="0" indent="0" algn="ctr">
              <a:lnSpc>
                <a:spcPts val="2100"/>
              </a:lnSpc>
            </a:pPr>
            <a:r>
              <a:rPr lang="en-US" sz="1500">
                <a:solidFill>
                  <a:srgbClr val="FFFFFF"/>
                </a:solidFill>
                <a:latin typeface="Agrandir"/>
                <a:ea typeface="Agrandir"/>
                <a:cs typeface="Agrandir"/>
                <a:sym typeface="Agrandir"/>
              </a:rPr>
              <a:t>Browse </a:t>
            </a:r>
            <a:r>
              <a:rPr lang="en-US" sz="1500" u="none">
                <a:solidFill>
                  <a:srgbClr val="FFFFFF"/>
                </a:solidFill>
                <a:latin typeface="Agrandir"/>
                <a:ea typeface="Agrandir"/>
                <a:cs typeface="Agrandir"/>
                <a:sym typeface="Agrandir"/>
              </a:rPr>
              <a:t>and click the Emoji or GIF you want to use.</a:t>
            </a:r>
          </a:p>
        </p:txBody>
      </p:sp>
      <p:grpSp>
        <p:nvGrpSpPr>
          <p:cNvPr id="26" name="Group 26"/>
          <p:cNvGrpSpPr/>
          <p:nvPr/>
        </p:nvGrpSpPr>
        <p:grpSpPr>
          <a:xfrm>
            <a:off x="1635790" y="3759168"/>
            <a:ext cx="6332547" cy="1428642"/>
            <a:chOff x="0" y="0"/>
            <a:chExt cx="8443396" cy="1904857"/>
          </a:xfrm>
        </p:grpSpPr>
        <p:sp>
          <p:nvSpPr>
            <p:cNvPr id="27" name="TextBox 27"/>
            <p:cNvSpPr txBox="1"/>
            <p:nvPr/>
          </p:nvSpPr>
          <p:spPr>
            <a:xfrm>
              <a:off x="0" y="928015"/>
              <a:ext cx="8443396" cy="976842"/>
            </a:xfrm>
            <a:prstGeom prst="rect">
              <a:avLst/>
            </a:prstGeom>
          </p:spPr>
          <p:txBody>
            <a:bodyPr lIns="0" tIns="0" rIns="0" bIns="0" rtlCol="0" anchor="t">
              <a:spAutoFit/>
            </a:bodyPr>
            <a:lstStyle/>
            <a:p>
              <a:pPr marL="0" lvl="0" indent="0" algn="l">
                <a:lnSpc>
                  <a:spcPts val="2800"/>
                </a:lnSpc>
              </a:pPr>
              <a:r>
                <a:rPr lang="en-US" sz="2000" dirty="0">
                  <a:solidFill>
                    <a:srgbClr val="FFFFFF"/>
                  </a:solidFill>
                  <a:latin typeface="Agrandir"/>
                  <a:ea typeface="Agrandir"/>
                  <a:cs typeface="Agrandir"/>
                  <a:sym typeface="Agrandir"/>
                </a:rPr>
                <a:t>Choose an Emoji, GIF, or image from a mood meter that best represents how you feel at the moment.</a:t>
              </a:r>
            </a:p>
          </p:txBody>
        </p:sp>
        <p:sp>
          <p:nvSpPr>
            <p:cNvPr id="28" name="TextBox 28"/>
            <p:cNvSpPr txBox="1"/>
            <p:nvPr/>
          </p:nvSpPr>
          <p:spPr>
            <a:xfrm>
              <a:off x="0" y="-95250"/>
              <a:ext cx="8443396" cy="554465"/>
            </a:xfrm>
            <a:prstGeom prst="rect">
              <a:avLst/>
            </a:prstGeom>
          </p:spPr>
          <p:txBody>
            <a:bodyPr lIns="0" tIns="0" rIns="0" bIns="0" rtlCol="0" anchor="t">
              <a:spAutoFit/>
            </a:bodyPr>
            <a:lstStyle/>
            <a:p>
              <a:pPr marL="0" lvl="0" indent="0" algn="l">
                <a:lnSpc>
                  <a:spcPts val="3450"/>
                </a:lnSpc>
                <a:spcBef>
                  <a:spcPct val="0"/>
                </a:spcBef>
              </a:pPr>
              <a:r>
                <a:rPr lang="en-US" sz="2300" b="1" u="none" spc="115">
                  <a:solidFill>
                    <a:srgbClr val="FFFFFF"/>
                  </a:solidFill>
                  <a:latin typeface="Horizon"/>
                  <a:ea typeface="Horizon"/>
                  <a:cs typeface="Horizon"/>
                  <a:sym typeface="Horizon"/>
                </a:rPr>
                <a:t>How are you feeling?</a:t>
              </a:r>
            </a:p>
          </p:txBody>
        </p:sp>
      </p:grpSp>
      <p:sp>
        <p:nvSpPr>
          <p:cNvPr id="31" name="Rectangle 1">
            <a:extLst>
              <a:ext uri="{FF2B5EF4-FFF2-40B4-BE49-F238E27FC236}">
                <a16:creationId xmlns:a16="http://schemas.microsoft.com/office/drawing/2014/main" id="{3453E689-3748-E0B0-0F59-3923832C1C84}"/>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NG"/>
          </a:p>
        </p:txBody>
      </p:sp>
      <p:sp>
        <p:nvSpPr>
          <p:cNvPr id="32" name="Freeform 22"/>
          <p:cNvSpPr/>
          <p:nvPr/>
        </p:nvSpPr>
        <p:spPr>
          <a:xfrm>
            <a:off x="15080839" y="3533116"/>
            <a:ext cx="1598671" cy="1598671"/>
          </a:xfrm>
          <a:custGeom>
            <a:avLst/>
            <a:gdLst/>
            <a:ahLst/>
            <a:cxnLst/>
            <a:rect l="l" t="t" r="r" b="b"/>
            <a:pathLst>
              <a:path w="1598671" h="1598671">
                <a:moveTo>
                  <a:pt x="0" y="0"/>
                </a:moveTo>
                <a:lnTo>
                  <a:pt x="1598671" y="0"/>
                </a:lnTo>
                <a:lnTo>
                  <a:pt x="1598671" y="1598671"/>
                </a:lnTo>
                <a:lnTo>
                  <a:pt x="0" y="15986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4" name="TextBox 33">
            <a:extLst>
              <a:ext uri="{FF2B5EF4-FFF2-40B4-BE49-F238E27FC236}">
                <a16:creationId xmlns:a16="http://schemas.microsoft.com/office/drawing/2014/main" id="{91505C2A-C2DF-38AC-06A6-104391C2C01D}"/>
              </a:ext>
            </a:extLst>
          </p:cNvPr>
          <p:cNvSpPr txBox="1"/>
          <p:nvPr/>
        </p:nvSpPr>
        <p:spPr>
          <a:xfrm>
            <a:off x="1635790" y="6006904"/>
            <a:ext cx="9144000" cy="584775"/>
          </a:xfrm>
          <a:prstGeom prst="rect">
            <a:avLst/>
          </a:prstGeom>
          <a:noFill/>
        </p:spPr>
        <p:txBody>
          <a:bodyPr wrap="square">
            <a:spAutoFit/>
          </a:bodyPr>
          <a:lstStyle/>
          <a:p>
            <a:r>
              <a:rPr lang="en-GB" sz="3200" b="1" i="0" dirty="0">
                <a:solidFill>
                  <a:srgbClr val="FFFFFF"/>
                </a:solidFill>
                <a:effectLst/>
              </a:rPr>
              <a:t>WHAT'S YOUR FREQUENTLY USED EMOJI?</a:t>
            </a:r>
            <a:endParaRPr lang="en-NG" sz="3200" b="1" dirty="0"/>
          </a:p>
        </p:txBody>
      </p:sp>
      <p:sp>
        <p:nvSpPr>
          <p:cNvPr id="36" name="TextBox 35">
            <a:extLst>
              <a:ext uri="{FF2B5EF4-FFF2-40B4-BE49-F238E27FC236}">
                <a16:creationId xmlns:a16="http://schemas.microsoft.com/office/drawing/2014/main" id="{939BC32B-3546-E124-C753-2B00C65D8140}"/>
              </a:ext>
            </a:extLst>
          </p:cNvPr>
          <p:cNvSpPr txBox="1"/>
          <p:nvPr/>
        </p:nvSpPr>
        <p:spPr>
          <a:xfrm>
            <a:off x="1699472" y="6718285"/>
            <a:ext cx="9144000" cy="1938992"/>
          </a:xfrm>
          <a:prstGeom prst="rect">
            <a:avLst/>
          </a:prstGeom>
          <a:noFill/>
        </p:spPr>
        <p:txBody>
          <a:bodyPr wrap="square">
            <a:spAutoFit/>
          </a:bodyPr>
          <a:lstStyle/>
          <a:p>
            <a:pPr>
              <a:buFont typeface="Arial" panose="020B0604020202020204" pitchFamily="34" charset="0"/>
              <a:buChar char="•"/>
            </a:pPr>
            <a:r>
              <a:rPr lang="en-GB" sz="2400" b="0" i="0" dirty="0">
                <a:solidFill>
                  <a:srgbClr val="FFFFFF"/>
                </a:solidFill>
                <a:effectLst/>
              </a:rPr>
              <a:t>What's your morning routine?</a:t>
            </a:r>
            <a:endParaRPr lang="en-GB" sz="2400" dirty="0"/>
          </a:p>
          <a:p>
            <a:pPr>
              <a:buFont typeface="Arial" panose="020B0604020202020204" pitchFamily="34" charset="0"/>
              <a:buChar char="•"/>
            </a:pPr>
            <a:r>
              <a:rPr lang="en-GB" sz="2400" b="0" i="0" dirty="0">
                <a:solidFill>
                  <a:srgbClr val="FFFFFF"/>
                </a:solidFill>
                <a:effectLst/>
              </a:rPr>
              <a:t>What did you have for breakfast today?</a:t>
            </a:r>
            <a:endParaRPr lang="en-GB" sz="2400" dirty="0"/>
          </a:p>
          <a:p>
            <a:pPr>
              <a:buFont typeface="Arial" panose="020B0604020202020204" pitchFamily="34" charset="0"/>
              <a:buChar char="•"/>
            </a:pPr>
            <a:r>
              <a:rPr lang="en-GB" sz="2400" b="0" i="0" dirty="0">
                <a:solidFill>
                  <a:srgbClr val="FFFFFF"/>
                </a:solidFill>
                <a:effectLst/>
              </a:rPr>
              <a:t>What’s a random act of kindness you did for a stranger?</a:t>
            </a:r>
            <a:endParaRPr lang="en-GB" sz="2400" dirty="0"/>
          </a:p>
          <a:p>
            <a:pPr>
              <a:buFont typeface="Arial" panose="020B0604020202020204" pitchFamily="34" charset="0"/>
              <a:buChar char="•"/>
            </a:pPr>
            <a:r>
              <a:rPr lang="en-GB" sz="2400" b="0" i="0" dirty="0">
                <a:solidFill>
                  <a:srgbClr val="FFFFFF"/>
                </a:solidFill>
                <a:effectLst/>
              </a:rPr>
              <a:t>What's the most challenging thing you've done in life?</a:t>
            </a:r>
            <a:endParaRPr lang="en-GB" sz="2400" dirty="0"/>
          </a:p>
          <a:p>
            <a:pPr>
              <a:buFont typeface="Arial" panose="020B0604020202020204" pitchFamily="34" charset="0"/>
              <a:buChar char="•"/>
            </a:pPr>
            <a:r>
              <a:rPr lang="en-GB" sz="2400" b="0" i="0" dirty="0">
                <a:solidFill>
                  <a:srgbClr val="FFFFFF"/>
                </a:solidFill>
                <a:effectLst/>
              </a:rPr>
              <a:t>What's your favourite dessert?</a:t>
            </a:r>
            <a:endParaRPr lang="en-GB"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3" name="TextBox 3"/>
          <p:cNvSpPr txBox="1"/>
          <p:nvPr/>
        </p:nvSpPr>
        <p:spPr>
          <a:xfrm>
            <a:off x="1085138" y="1010160"/>
            <a:ext cx="8516061" cy="1580497"/>
          </a:xfrm>
          <a:prstGeom prst="rect">
            <a:avLst/>
          </a:prstGeom>
        </p:spPr>
        <p:txBody>
          <a:bodyPr lIns="0" tIns="0" rIns="0" bIns="0" rtlCol="0" anchor="t">
            <a:spAutoFit/>
          </a:bodyPr>
          <a:lstStyle/>
          <a:p>
            <a:pPr algn="l">
              <a:lnSpc>
                <a:spcPts val="6050"/>
              </a:lnSpc>
            </a:pPr>
            <a:r>
              <a:rPr lang="en-US" sz="5499" b="1" dirty="0">
                <a:solidFill>
                  <a:srgbClr val="FFFFFF"/>
                </a:solidFill>
                <a:latin typeface="Horizon"/>
                <a:ea typeface="Horizon"/>
                <a:cs typeface="Horizon"/>
                <a:sym typeface="Horizon"/>
              </a:rPr>
              <a:t>METHODOLOGY</a:t>
            </a:r>
          </a:p>
        </p:txBody>
      </p:sp>
      <p:grpSp>
        <p:nvGrpSpPr>
          <p:cNvPr id="5" name="Group 5"/>
          <p:cNvGrpSpPr/>
          <p:nvPr/>
        </p:nvGrpSpPr>
        <p:grpSpPr>
          <a:xfrm>
            <a:off x="15178179" y="1050951"/>
            <a:ext cx="1996498" cy="1625969"/>
            <a:chOff x="0" y="0"/>
            <a:chExt cx="2661998" cy="2167959"/>
          </a:xfrm>
        </p:grpSpPr>
        <p:grpSp>
          <p:nvGrpSpPr>
            <p:cNvPr id="6" name="Group 6"/>
            <p:cNvGrpSpPr/>
            <p:nvPr/>
          </p:nvGrpSpPr>
          <p:grpSpPr>
            <a:xfrm>
              <a:off x="0" y="0"/>
              <a:ext cx="2661998" cy="2167959"/>
              <a:chOff x="0" y="0"/>
              <a:chExt cx="2651637" cy="2159521"/>
            </a:xfrm>
          </p:grpSpPr>
          <p:sp>
            <p:nvSpPr>
              <p:cNvPr id="7" name="Freeform 7"/>
              <p:cNvSpPr/>
              <p:nvPr/>
            </p:nvSpPr>
            <p:spPr>
              <a:xfrm>
                <a:off x="57150" y="58420"/>
                <a:ext cx="2581787" cy="2088401"/>
              </a:xfrm>
              <a:custGeom>
                <a:avLst/>
                <a:gdLst/>
                <a:ahLst/>
                <a:cxnLst/>
                <a:rect l="l" t="t" r="r" b="b"/>
                <a:pathLst>
                  <a:path w="2581787" h="2088401">
                    <a:moveTo>
                      <a:pt x="2496697" y="2057921"/>
                    </a:moveTo>
                    <a:lnTo>
                      <a:pt x="0" y="2057921"/>
                    </a:lnTo>
                    <a:cubicBezTo>
                      <a:pt x="5080" y="2075701"/>
                      <a:pt x="21590" y="2088401"/>
                      <a:pt x="40640" y="2088401"/>
                    </a:cubicBezTo>
                    <a:lnTo>
                      <a:pt x="2538607" y="2088401"/>
                    </a:lnTo>
                    <a:cubicBezTo>
                      <a:pt x="2562737" y="2088401"/>
                      <a:pt x="2581787" y="2069351"/>
                      <a:pt x="2581787" y="2045221"/>
                    </a:cubicBezTo>
                    <a:lnTo>
                      <a:pt x="2581787" y="40640"/>
                    </a:lnTo>
                    <a:cubicBezTo>
                      <a:pt x="2581787" y="21590"/>
                      <a:pt x="2569087" y="6350"/>
                      <a:pt x="2552577" y="0"/>
                    </a:cubicBezTo>
                    <a:lnTo>
                      <a:pt x="2552577" y="2002041"/>
                    </a:lnTo>
                    <a:cubicBezTo>
                      <a:pt x="2552577" y="2032521"/>
                      <a:pt x="2527177" y="2057921"/>
                      <a:pt x="2496697" y="2057921"/>
                    </a:cubicBezTo>
                    <a:close/>
                  </a:path>
                </a:pathLst>
              </a:custGeom>
              <a:solidFill>
                <a:srgbClr val="FF19CF"/>
              </a:solidFill>
            </p:spPr>
          </p:sp>
          <p:sp>
            <p:nvSpPr>
              <p:cNvPr id="8" name="Freeform 8"/>
              <p:cNvSpPr/>
              <p:nvPr/>
            </p:nvSpPr>
            <p:spPr>
              <a:xfrm>
                <a:off x="12700" y="12700"/>
                <a:ext cx="2584327" cy="2090941"/>
              </a:xfrm>
              <a:custGeom>
                <a:avLst/>
                <a:gdLst/>
                <a:ahLst/>
                <a:cxnLst/>
                <a:rect l="l" t="t" r="r" b="b"/>
                <a:pathLst>
                  <a:path w="2584327" h="2090941">
                    <a:moveTo>
                      <a:pt x="43180" y="2090941"/>
                    </a:moveTo>
                    <a:lnTo>
                      <a:pt x="2541147" y="2090941"/>
                    </a:lnTo>
                    <a:cubicBezTo>
                      <a:pt x="2565277" y="2090941"/>
                      <a:pt x="2584327" y="2071891"/>
                      <a:pt x="2584327" y="2047761"/>
                    </a:cubicBezTo>
                    <a:lnTo>
                      <a:pt x="2584327" y="43180"/>
                    </a:lnTo>
                    <a:cubicBezTo>
                      <a:pt x="2584327" y="19050"/>
                      <a:pt x="2565277" y="0"/>
                      <a:pt x="2541147" y="0"/>
                    </a:cubicBezTo>
                    <a:lnTo>
                      <a:pt x="43180" y="0"/>
                    </a:lnTo>
                    <a:cubicBezTo>
                      <a:pt x="19050" y="0"/>
                      <a:pt x="0" y="19050"/>
                      <a:pt x="0" y="43180"/>
                    </a:cubicBezTo>
                    <a:lnTo>
                      <a:pt x="0" y="2047761"/>
                    </a:lnTo>
                    <a:cubicBezTo>
                      <a:pt x="0" y="2071891"/>
                      <a:pt x="19050" y="2090941"/>
                      <a:pt x="43180" y="2090941"/>
                    </a:cubicBezTo>
                    <a:close/>
                  </a:path>
                </a:pathLst>
              </a:custGeom>
              <a:solidFill>
                <a:srgbClr val="FFFFFF"/>
              </a:solidFill>
            </p:spPr>
          </p:sp>
          <p:sp>
            <p:nvSpPr>
              <p:cNvPr id="9" name="Freeform 9"/>
              <p:cNvSpPr/>
              <p:nvPr/>
            </p:nvSpPr>
            <p:spPr>
              <a:xfrm>
                <a:off x="0" y="0"/>
                <a:ext cx="2651637" cy="2159521"/>
              </a:xfrm>
              <a:custGeom>
                <a:avLst/>
                <a:gdLst/>
                <a:ahLst/>
                <a:cxnLst/>
                <a:rect l="l" t="t" r="r" b="b"/>
                <a:pathLst>
                  <a:path w="2651637" h="2159521">
                    <a:moveTo>
                      <a:pt x="2608456" y="44450"/>
                    </a:moveTo>
                    <a:cubicBezTo>
                      <a:pt x="2603377" y="19050"/>
                      <a:pt x="2580517" y="0"/>
                      <a:pt x="2553846" y="0"/>
                    </a:cubicBezTo>
                    <a:lnTo>
                      <a:pt x="55880" y="0"/>
                    </a:lnTo>
                    <a:cubicBezTo>
                      <a:pt x="25400" y="0"/>
                      <a:pt x="0" y="25400"/>
                      <a:pt x="0" y="55880"/>
                    </a:cubicBezTo>
                    <a:lnTo>
                      <a:pt x="0" y="2060461"/>
                    </a:lnTo>
                    <a:cubicBezTo>
                      <a:pt x="0" y="2087131"/>
                      <a:pt x="17780" y="2108721"/>
                      <a:pt x="43180" y="2115071"/>
                    </a:cubicBezTo>
                    <a:cubicBezTo>
                      <a:pt x="48260" y="2140471"/>
                      <a:pt x="71120" y="2159521"/>
                      <a:pt x="97790" y="2159521"/>
                    </a:cubicBezTo>
                    <a:lnTo>
                      <a:pt x="2595757" y="2159521"/>
                    </a:lnTo>
                    <a:cubicBezTo>
                      <a:pt x="2626237" y="2159521"/>
                      <a:pt x="2651637" y="2134121"/>
                      <a:pt x="2651637" y="2103641"/>
                    </a:cubicBezTo>
                    <a:lnTo>
                      <a:pt x="2651637" y="99060"/>
                    </a:lnTo>
                    <a:cubicBezTo>
                      <a:pt x="2651637" y="72390"/>
                      <a:pt x="2633856" y="50800"/>
                      <a:pt x="2608456" y="44450"/>
                    </a:cubicBezTo>
                    <a:close/>
                    <a:moveTo>
                      <a:pt x="12700" y="2060461"/>
                    </a:moveTo>
                    <a:lnTo>
                      <a:pt x="12700" y="55880"/>
                    </a:lnTo>
                    <a:cubicBezTo>
                      <a:pt x="12700" y="31750"/>
                      <a:pt x="31750" y="12700"/>
                      <a:pt x="55880" y="12700"/>
                    </a:cubicBezTo>
                    <a:lnTo>
                      <a:pt x="2553847" y="12700"/>
                    </a:lnTo>
                    <a:cubicBezTo>
                      <a:pt x="2577977" y="12700"/>
                      <a:pt x="2597027" y="31750"/>
                      <a:pt x="2597027" y="55880"/>
                    </a:cubicBezTo>
                    <a:lnTo>
                      <a:pt x="2597027" y="2060461"/>
                    </a:lnTo>
                    <a:cubicBezTo>
                      <a:pt x="2597027" y="2084591"/>
                      <a:pt x="2577977" y="2103641"/>
                      <a:pt x="2553847" y="2103641"/>
                    </a:cubicBezTo>
                    <a:lnTo>
                      <a:pt x="55880" y="2103641"/>
                    </a:lnTo>
                    <a:cubicBezTo>
                      <a:pt x="31750" y="2103641"/>
                      <a:pt x="12700" y="2084591"/>
                      <a:pt x="12700" y="2060461"/>
                    </a:cubicBezTo>
                    <a:close/>
                    <a:moveTo>
                      <a:pt x="2638937" y="2103641"/>
                    </a:moveTo>
                    <a:cubicBezTo>
                      <a:pt x="2638937" y="2127771"/>
                      <a:pt x="2619887" y="2146821"/>
                      <a:pt x="2595757" y="2146821"/>
                    </a:cubicBezTo>
                    <a:lnTo>
                      <a:pt x="97790" y="2146821"/>
                    </a:lnTo>
                    <a:cubicBezTo>
                      <a:pt x="78740" y="2146821"/>
                      <a:pt x="62230" y="2134121"/>
                      <a:pt x="57150" y="2116341"/>
                    </a:cubicBezTo>
                    <a:lnTo>
                      <a:pt x="2553847" y="2116341"/>
                    </a:lnTo>
                    <a:cubicBezTo>
                      <a:pt x="2584327" y="2116341"/>
                      <a:pt x="2609727" y="2090941"/>
                      <a:pt x="2609727" y="2060461"/>
                    </a:cubicBezTo>
                    <a:lnTo>
                      <a:pt x="2609727" y="58420"/>
                    </a:lnTo>
                    <a:cubicBezTo>
                      <a:pt x="2626237" y="64770"/>
                      <a:pt x="2638937" y="80010"/>
                      <a:pt x="2638937" y="99060"/>
                    </a:cubicBezTo>
                    <a:lnTo>
                      <a:pt x="2638937" y="2103641"/>
                    </a:lnTo>
                    <a:close/>
                  </a:path>
                </a:pathLst>
              </a:custGeom>
              <a:solidFill>
                <a:srgbClr val="FF19CF"/>
              </a:solidFill>
            </p:spPr>
          </p:sp>
        </p:grpSp>
        <p:sp>
          <p:nvSpPr>
            <p:cNvPr id="10" name="TextBox 10"/>
            <p:cNvSpPr txBox="1"/>
            <p:nvPr/>
          </p:nvSpPr>
          <p:spPr>
            <a:xfrm>
              <a:off x="362199" y="548153"/>
              <a:ext cx="1937600" cy="341973"/>
            </a:xfrm>
            <a:prstGeom prst="rect">
              <a:avLst/>
            </a:prstGeom>
          </p:spPr>
          <p:txBody>
            <a:bodyPr lIns="0" tIns="0" rIns="0" bIns="0" rtlCol="0" anchor="t">
              <a:spAutoFit/>
            </a:bodyPr>
            <a:lstStyle/>
            <a:p>
              <a:pPr marL="0" lvl="0" indent="0" algn="l">
                <a:lnSpc>
                  <a:spcPts val="1960"/>
                </a:lnSpc>
                <a:spcBef>
                  <a:spcPct val="0"/>
                </a:spcBef>
              </a:pPr>
              <a:endParaRPr lang="en-US" u="none" dirty="0">
                <a:solidFill>
                  <a:srgbClr val="101010"/>
                </a:solidFill>
                <a:latin typeface="Agrandir"/>
                <a:ea typeface="Agrandir"/>
                <a:cs typeface="Agrandir"/>
                <a:sym typeface="Agrandir"/>
              </a:endParaRPr>
            </a:p>
          </p:txBody>
        </p:sp>
      </p:grpSp>
      <p:grpSp>
        <p:nvGrpSpPr>
          <p:cNvPr id="11" name="Group 11"/>
          <p:cNvGrpSpPr/>
          <p:nvPr/>
        </p:nvGrpSpPr>
        <p:grpSpPr>
          <a:xfrm>
            <a:off x="12905848" y="1034127"/>
            <a:ext cx="1996498" cy="1679238"/>
            <a:chOff x="0" y="0"/>
            <a:chExt cx="2661998" cy="2238984"/>
          </a:xfrm>
        </p:grpSpPr>
        <p:grpSp>
          <p:nvGrpSpPr>
            <p:cNvPr id="12" name="Group 12"/>
            <p:cNvGrpSpPr/>
            <p:nvPr/>
          </p:nvGrpSpPr>
          <p:grpSpPr>
            <a:xfrm>
              <a:off x="0" y="0"/>
              <a:ext cx="2661998" cy="2167959"/>
              <a:chOff x="0" y="0"/>
              <a:chExt cx="2651637" cy="2159521"/>
            </a:xfrm>
          </p:grpSpPr>
          <p:sp>
            <p:nvSpPr>
              <p:cNvPr id="13" name="Freeform 13"/>
              <p:cNvSpPr/>
              <p:nvPr/>
            </p:nvSpPr>
            <p:spPr>
              <a:xfrm>
                <a:off x="57150" y="58420"/>
                <a:ext cx="2581787" cy="2088401"/>
              </a:xfrm>
              <a:custGeom>
                <a:avLst/>
                <a:gdLst/>
                <a:ahLst/>
                <a:cxnLst/>
                <a:rect l="l" t="t" r="r" b="b"/>
                <a:pathLst>
                  <a:path w="2581787" h="2088401">
                    <a:moveTo>
                      <a:pt x="2496697" y="2057921"/>
                    </a:moveTo>
                    <a:lnTo>
                      <a:pt x="0" y="2057921"/>
                    </a:lnTo>
                    <a:cubicBezTo>
                      <a:pt x="5080" y="2075701"/>
                      <a:pt x="21590" y="2088401"/>
                      <a:pt x="40640" y="2088401"/>
                    </a:cubicBezTo>
                    <a:lnTo>
                      <a:pt x="2538607" y="2088401"/>
                    </a:lnTo>
                    <a:cubicBezTo>
                      <a:pt x="2562737" y="2088401"/>
                      <a:pt x="2581787" y="2069351"/>
                      <a:pt x="2581787" y="2045221"/>
                    </a:cubicBezTo>
                    <a:lnTo>
                      <a:pt x="2581787" y="40640"/>
                    </a:lnTo>
                    <a:cubicBezTo>
                      <a:pt x="2581787" y="21590"/>
                      <a:pt x="2569087" y="6350"/>
                      <a:pt x="2552577" y="0"/>
                    </a:cubicBezTo>
                    <a:lnTo>
                      <a:pt x="2552577" y="2002041"/>
                    </a:lnTo>
                    <a:cubicBezTo>
                      <a:pt x="2552577" y="2032521"/>
                      <a:pt x="2527177" y="2057921"/>
                      <a:pt x="2496697" y="2057921"/>
                    </a:cubicBezTo>
                    <a:close/>
                  </a:path>
                </a:pathLst>
              </a:custGeom>
              <a:solidFill>
                <a:srgbClr val="57FFFF"/>
              </a:solidFill>
            </p:spPr>
          </p:sp>
          <p:sp>
            <p:nvSpPr>
              <p:cNvPr id="14" name="Freeform 14"/>
              <p:cNvSpPr/>
              <p:nvPr/>
            </p:nvSpPr>
            <p:spPr>
              <a:xfrm>
                <a:off x="12700" y="12700"/>
                <a:ext cx="2584327" cy="2090941"/>
              </a:xfrm>
              <a:custGeom>
                <a:avLst/>
                <a:gdLst/>
                <a:ahLst/>
                <a:cxnLst/>
                <a:rect l="l" t="t" r="r" b="b"/>
                <a:pathLst>
                  <a:path w="2584327" h="2090941">
                    <a:moveTo>
                      <a:pt x="43180" y="2090941"/>
                    </a:moveTo>
                    <a:lnTo>
                      <a:pt x="2541147" y="2090941"/>
                    </a:lnTo>
                    <a:cubicBezTo>
                      <a:pt x="2565277" y="2090941"/>
                      <a:pt x="2584327" y="2071891"/>
                      <a:pt x="2584327" y="2047761"/>
                    </a:cubicBezTo>
                    <a:lnTo>
                      <a:pt x="2584327" y="43180"/>
                    </a:lnTo>
                    <a:cubicBezTo>
                      <a:pt x="2584327" y="19050"/>
                      <a:pt x="2565277" y="0"/>
                      <a:pt x="2541147" y="0"/>
                    </a:cubicBezTo>
                    <a:lnTo>
                      <a:pt x="43180" y="0"/>
                    </a:lnTo>
                    <a:cubicBezTo>
                      <a:pt x="19050" y="0"/>
                      <a:pt x="0" y="19050"/>
                      <a:pt x="0" y="43180"/>
                    </a:cubicBezTo>
                    <a:lnTo>
                      <a:pt x="0" y="2047761"/>
                    </a:lnTo>
                    <a:cubicBezTo>
                      <a:pt x="0" y="2071891"/>
                      <a:pt x="19050" y="2090941"/>
                      <a:pt x="43180" y="2090941"/>
                    </a:cubicBezTo>
                    <a:close/>
                  </a:path>
                </a:pathLst>
              </a:custGeom>
              <a:solidFill>
                <a:srgbClr val="FFFFFF"/>
              </a:solidFill>
            </p:spPr>
          </p:sp>
          <p:sp>
            <p:nvSpPr>
              <p:cNvPr id="15" name="Freeform 15"/>
              <p:cNvSpPr/>
              <p:nvPr/>
            </p:nvSpPr>
            <p:spPr>
              <a:xfrm>
                <a:off x="0" y="0"/>
                <a:ext cx="2651637" cy="2159521"/>
              </a:xfrm>
              <a:custGeom>
                <a:avLst/>
                <a:gdLst/>
                <a:ahLst/>
                <a:cxnLst/>
                <a:rect l="l" t="t" r="r" b="b"/>
                <a:pathLst>
                  <a:path w="2651637" h="2159521">
                    <a:moveTo>
                      <a:pt x="2608456" y="44450"/>
                    </a:moveTo>
                    <a:cubicBezTo>
                      <a:pt x="2603377" y="19050"/>
                      <a:pt x="2580517" y="0"/>
                      <a:pt x="2553846" y="0"/>
                    </a:cubicBezTo>
                    <a:lnTo>
                      <a:pt x="55880" y="0"/>
                    </a:lnTo>
                    <a:cubicBezTo>
                      <a:pt x="25400" y="0"/>
                      <a:pt x="0" y="25400"/>
                      <a:pt x="0" y="55880"/>
                    </a:cubicBezTo>
                    <a:lnTo>
                      <a:pt x="0" y="2060461"/>
                    </a:lnTo>
                    <a:cubicBezTo>
                      <a:pt x="0" y="2087131"/>
                      <a:pt x="17780" y="2108721"/>
                      <a:pt x="43180" y="2115071"/>
                    </a:cubicBezTo>
                    <a:cubicBezTo>
                      <a:pt x="48260" y="2140471"/>
                      <a:pt x="71120" y="2159521"/>
                      <a:pt x="97790" y="2159521"/>
                    </a:cubicBezTo>
                    <a:lnTo>
                      <a:pt x="2595757" y="2159521"/>
                    </a:lnTo>
                    <a:cubicBezTo>
                      <a:pt x="2626237" y="2159521"/>
                      <a:pt x="2651637" y="2134121"/>
                      <a:pt x="2651637" y="2103641"/>
                    </a:cubicBezTo>
                    <a:lnTo>
                      <a:pt x="2651637" y="99060"/>
                    </a:lnTo>
                    <a:cubicBezTo>
                      <a:pt x="2651637" y="72390"/>
                      <a:pt x="2633856" y="50800"/>
                      <a:pt x="2608456" y="44450"/>
                    </a:cubicBezTo>
                    <a:close/>
                    <a:moveTo>
                      <a:pt x="12700" y="2060461"/>
                    </a:moveTo>
                    <a:lnTo>
                      <a:pt x="12700" y="55880"/>
                    </a:lnTo>
                    <a:cubicBezTo>
                      <a:pt x="12700" y="31750"/>
                      <a:pt x="31750" y="12700"/>
                      <a:pt x="55880" y="12700"/>
                    </a:cubicBezTo>
                    <a:lnTo>
                      <a:pt x="2553847" y="12700"/>
                    </a:lnTo>
                    <a:cubicBezTo>
                      <a:pt x="2577977" y="12700"/>
                      <a:pt x="2597027" y="31750"/>
                      <a:pt x="2597027" y="55880"/>
                    </a:cubicBezTo>
                    <a:lnTo>
                      <a:pt x="2597027" y="2060461"/>
                    </a:lnTo>
                    <a:cubicBezTo>
                      <a:pt x="2597027" y="2084591"/>
                      <a:pt x="2577977" y="2103641"/>
                      <a:pt x="2553847" y="2103641"/>
                    </a:cubicBezTo>
                    <a:lnTo>
                      <a:pt x="55880" y="2103641"/>
                    </a:lnTo>
                    <a:cubicBezTo>
                      <a:pt x="31750" y="2103641"/>
                      <a:pt x="12700" y="2084591"/>
                      <a:pt x="12700" y="2060461"/>
                    </a:cubicBezTo>
                    <a:close/>
                    <a:moveTo>
                      <a:pt x="2638937" y="2103641"/>
                    </a:moveTo>
                    <a:cubicBezTo>
                      <a:pt x="2638937" y="2127771"/>
                      <a:pt x="2619887" y="2146821"/>
                      <a:pt x="2595757" y="2146821"/>
                    </a:cubicBezTo>
                    <a:lnTo>
                      <a:pt x="97790" y="2146821"/>
                    </a:lnTo>
                    <a:cubicBezTo>
                      <a:pt x="78740" y="2146821"/>
                      <a:pt x="62230" y="2134121"/>
                      <a:pt x="57150" y="2116341"/>
                    </a:cubicBezTo>
                    <a:lnTo>
                      <a:pt x="2553847" y="2116341"/>
                    </a:lnTo>
                    <a:cubicBezTo>
                      <a:pt x="2584327" y="2116341"/>
                      <a:pt x="2609727" y="2090941"/>
                      <a:pt x="2609727" y="2060461"/>
                    </a:cubicBezTo>
                    <a:lnTo>
                      <a:pt x="2609727" y="58420"/>
                    </a:lnTo>
                    <a:cubicBezTo>
                      <a:pt x="2626237" y="64770"/>
                      <a:pt x="2638937" y="80010"/>
                      <a:pt x="2638937" y="99060"/>
                    </a:cubicBezTo>
                    <a:lnTo>
                      <a:pt x="2638937" y="2103641"/>
                    </a:lnTo>
                    <a:close/>
                  </a:path>
                </a:pathLst>
              </a:custGeom>
              <a:solidFill>
                <a:srgbClr val="57FFFF"/>
              </a:solidFill>
            </p:spPr>
          </p:sp>
        </p:grpSp>
        <p:sp>
          <p:nvSpPr>
            <p:cNvPr id="16" name="TextBox 16"/>
            <p:cNvSpPr txBox="1"/>
            <p:nvPr/>
          </p:nvSpPr>
          <p:spPr>
            <a:xfrm>
              <a:off x="193960" y="208343"/>
              <a:ext cx="2207042" cy="2030641"/>
            </a:xfrm>
            <a:prstGeom prst="rect">
              <a:avLst/>
            </a:prstGeom>
          </p:spPr>
          <p:txBody>
            <a:bodyPr wrap="square" lIns="0" tIns="0" rIns="0" bIns="0" rtlCol="0" anchor="t">
              <a:spAutoFit/>
            </a:bodyPr>
            <a:lstStyle/>
            <a:p>
              <a:pPr marL="0" lvl="0" indent="0" algn="l">
                <a:lnSpc>
                  <a:spcPts val="1960"/>
                </a:lnSpc>
                <a:spcBef>
                  <a:spcPct val="0"/>
                </a:spcBef>
              </a:pPr>
              <a:r>
                <a:rPr lang="en-US" sz="1800" dirty="0">
                  <a:effectLst/>
                  <a:latin typeface="Cambria" panose="02040503050406030204" pitchFamily="18" charset="0"/>
                  <a:ea typeface="MS Mincho" panose="02020609040205080304" pitchFamily="49" charset="-128"/>
                  <a:cs typeface="Times New Roman" panose="02020603050405020304" pitchFamily="18" charset="0"/>
                </a:rPr>
                <a:t>Pandas, NumPy, Matplotlib, Seaborn, </a:t>
              </a:r>
            </a:p>
            <a:p>
              <a:pPr marL="0" lvl="0" indent="0" algn="l">
                <a:lnSpc>
                  <a:spcPts val="1960"/>
                </a:lnSpc>
                <a:spcBef>
                  <a:spcPct val="0"/>
                </a:spcBef>
              </a:pPr>
              <a:r>
                <a:rPr lang="en-US" dirty="0">
                  <a:effectLst/>
                  <a:latin typeface="Cambria" panose="02040503050406030204" pitchFamily="18" charset="0"/>
                  <a:ea typeface="MS Mincho" panose="02020609040205080304" pitchFamily="49" charset="-128"/>
                  <a:cs typeface="Times New Roman" panose="02020603050405020304" pitchFamily="18" charset="0"/>
                </a:rPr>
                <a:t>sci-kit, </a:t>
              </a:r>
            </a:p>
            <a:p>
              <a:pPr marL="0" lvl="0" indent="0" algn="l">
                <a:lnSpc>
                  <a:spcPts val="1960"/>
                </a:lnSpc>
                <a:spcBef>
                  <a:spcPct val="0"/>
                </a:spcBef>
              </a:pPr>
              <a:r>
                <a:rPr lang="en-US" dirty="0">
                  <a:effectLst/>
                  <a:latin typeface="Cambria" panose="02040503050406030204" pitchFamily="18" charset="0"/>
                  <a:ea typeface="MS Mincho" panose="02020609040205080304" pitchFamily="49" charset="-128"/>
                  <a:cs typeface="Times New Roman" panose="02020603050405020304" pitchFamily="18" charset="0"/>
                </a:rPr>
                <a:t> SciPy,</a:t>
              </a:r>
              <a:endParaRPr lang="en-US" u="none" dirty="0">
                <a:solidFill>
                  <a:srgbClr val="101010"/>
                </a:solidFill>
                <a:latin typeface="Agrandir"/>
                <a:ea typeface="Agrandir"/>
                <a:cs typeface="Agrandir"/>
                <a:sym typeface="Agrandir"/>
              </a:endParaRPr>
            </a:p>
            <a:p>
              <a:pPr marL="0" lvl="0" indent="0" algn="l">
                <a:lnSpc>
                  <a:spcPts val="1960"/>
                </a:lnSpc>
                <a:spcBef>
                  <a:spcPct val="0"/>
                </a:spcBef>
              </a:pPr>
              <a:endParaRPr lang="en-US" sz="1400" u="none" dirty="0">
                <a:solidFill>
                  <a:srgbClr val="101010"/>
                </a:solidFill>
                <a:latin typeface="Agrandir"/>
                <a:ea typeface="Agrandir"/>
                <a:cs typeface="Agrandir"/>
                <a:sym typeface="Agrandir"/>
              </a:endParaRPr>
            </a:p>
          </p:txBody>
        </p:sp>
      </p:grpSp>
      <p:grpSp>
        <p:nvGrpSpPr>
          <p:cNvPr id="17" name="Group 17"/>
          <p:cNvGrpSpPr/>
          <p:nvPr/>
        </p:nvGrpSpPr>
        <p:grpSpPr>
          <a:xfrm>
            <a:off x="1085139" y="3262772"/>
            <a:ext cx="16117722" cy="5995528"/>
            <a:chOff x="0" y="0"/>
            <a:chExt cx="31821557" cy="11837096"/>
          </a:xfrm>
        </p:grpSpPr>
        <p:sp>
          <p:nvSpPr>
            <p:cNvPr id="18" name="Freeform 18"/>
            <p:cNvSpPr/>
            <p:nvPr/>
          </p:nvSpPr>
          <p:spPr>
            <a:xfrm>
              <a:off x="0" y="0"/>
              <a:ext cx="31821558" cy="11837096"/>
            </a:xfrm>
            <a:custGeom>
              <a:avLst/>
              <a:gdLst/>
              <a:ahLst/>
              <a:cxnLst/>
              <a:rect l="l" t="t" r="r" b="b"/>
              <a:pathLst>
                <a:path w="31821558" h="11837096">
                  <a:moveTo>
                    <a:pt x="31697098" y="59690"/>
                  </a:moveTo>
                  <a:cubicBezTo>
                    <a:pt x="31732658" y="59690"/>
                    <a:pt x="31761866" y="88900"/>
                    <a:pt x="31761866" y="124460"/>
                  </a:cubicBezTo>
                  <a:lnTo>
                    <a:pt x="31761866" y="11712635"/>
                  </a:lnTo>
                  <a:cubicBezTo>
                    <a:pt x="31761866" y="11748196"/>
                    <a:pt x="31732658" y="11777406"/>
                    <a:pt x="31697098" y="11777406"/>
                  </a:cubicBezTo>
                  <a:lnTo>
                    <a:pt x="124460" y="11777406"/>
                  </a:lnTo>
                  <a:cubicBezTo>
                    <a:pt x="88900" y="11777406"/>
                    <a:pt x="59690" y="11748196"/>
                    <a:pt x="59690" y="11712635"/>
                  </a:cubicBezTo>
                  <a:lnTo>
                    <a:pt x="59690" y="124460"/>
                  </a:lnTo>
                  <a:cubicBezTo>
                    <a:pt x="59690" y="88900"/>
                    <a:pt x="88900" y="59690"/>
                    <a:pt x="124460" y="59690"/>
                  </a:cubicBezTo>
                  <a:lnTo>
                    <a:pt x="31697098" y="59690"/>
                  </a:lnTo>
                  <a:moveTo>
                    <a:pt x="31697098" y="0"/>
                  </a:moveTo>
                  <a:lnTo>
                    <a:pt x="124460" y="0"/>
                  </a:lnTo>
                  <a:cubicBezTo>
                    <a:pt x="55880" y="0"/>
                    <a:pt x="0" y="55880"/>
                    <a:pt x="0" y="124460"/>
                  </a:cubicBezTo>
                  <a:lnTo>
                    <a:pt x="0" y="11712635"/>
                  </a:lnTo>
                  <a:cubicBezTo>
                    <a:pt x="0" y="11781216"/>
                    <a:pt x="55880" y="11837096"/>
                    <a:pt x="124460" y="11837096"/>
                  </a:cubicBezTo>
                  <a:lnTo>
                    <a:pt x="31697098" y="11837096"/>
                  </a:lnTo>
                  <a:cubicBezTo>
                    <a:pt x="31765677" y="11837096"/>
                    <a:pt x="31821558" y="11781216"/>
                    <a:pt x="31821558" y="11712635"/>
                  </a:cubicBezTo>
                  <a:lnTo>
                    <a:pt x="31821558" y="124460"/>
                  </a:lnTo>
                  <a:cubicBezTo>
                    <a:pt x="31821558" y="55880"/>
                    <a:pt x="31765677" y="0"/>
                    <a:pt x="31697098" y="0"/>
                  </a:cubicBezTo>
                  <a:close/>
                </a:path>
              </a:pathLst>
            </a:custGeom>
            <a:solidFill>
              <a:srgbClr val="FFFFFF"/>
            </a:solidFill>
          </p:spPr>
        </p:sp>
      </p:grpSp>
      <p:grpSp>
        <p:nvGrpSpPr>
          <p:cNvPr id="19" name="Group 19"/>
          <p:cNvGrpSpPr/>
          <p:nvPr/>
        </p:nvGrpSpPr>
        <p:grpSpPr>
          <a:xfrm>
            <a:off x="1635790" y="3643421"/>
            <a:ext cx="7449285" cy="3307230"/>
            <a:chOff x="0" y="-95249"/>
            <a:chExt cx="9932380" cy="4409641"/>
          </a:xfrm>
        </p:grpSpPr>
        <p:sp>
          <p:nvSpPr>
            <p:cNvPr id="20" name="TextBox 20"/>
            <p:cNvSpPr txBox="1"/>
            <p:nvPr/>
          </p:nvSpPr>
          <p:spPr>
            <a:xfrm>
              <a:off x="0" y="-95249"/>
              <a:ext cx="9932380" cy="566821"/>
            </a:xfrm>
            <a:prstGeom prst="rect">
              <a:avLst/>
            </a:prstGeom>
          </p:spPr>
          <p:txBody>
            <a:bodyPr lIns="0" tIns="0" rIns="0" bIns="0" rtlCol="0" anchor="t">
              <a:spAutoFit/>
            </a:bodyPr>
            <a:lstStyle/>
            <a:p>
              <a:pPr marL="0" lvl="0" indent="0" algn="l">
                <a:lnSpc>
                  <a:spcPts val="3450"/>
                </a:lnSpc>
                <a:spcBef>
                  <a:spcPct val="0"/>
                </a:spcBef>
              </a:pPr>
              <a:r>
                <a:rPr lang="en-US" sz="2300" b="1" u="none" spc="114" dirty="0">
                  <a:solidFill>
                    <a:srgbClr val="FFFFFF"/>
                  </a:solidFill>
                  <a:latin typeface="Horizon"/>
                  <a:ea typeface="Horizon"/>
                  <a:cs typeface="Horizon"/>
                  <a:sym typeface="Horizon"/>
                </a:rPr>
                <a:t>GENDER DISTRIBUTION</a:t>
              </a:r>
            </a:p>
          </p:txBody>
        </p:sp>
        <p:sp>
          <p:nvSpPr>
            <p:cNvPr id="21" name="TextBox 21"/>
            <p:cNvSpPr txBox="1"/>
            <p:nvPr/>
          </p:nvSpPr>
          <p:spPr>
            <a:xfrm>
              <a:off x="0" y="1441810"/>
              <a:ext cx="9932380" cy="2872582"/>
            </a:xfrm>
            <a:prstGeom prst="rect">
              <a:avLst/>
            </a:prstGeom>
          </p:spPr>
          <p:txBody>
            <a:bodyPr lIns="0" tIns="0" rIns="0" bIns="0" rtlCol="0" anchor="t">
              <a:spAutoFit/>
            </a:bodyPr>
            <a:lstStyle/>
            <a:p>
              <a:pPr algn="l">
                <a:lnSpc>
                  <a:spcPts val="2800"/>
                </a:lnSpc>
              </a:pPr>
              <a:r>
                <a:rPr lang="en-GB" sz="2400" dirty="0">
                  <a:solidFill>
                    <a:schemeClr val="bg1"/>
                  </a:solidFill>
                </a:rPr>
                <a:t>The analysis of the dataset contains 10,000 patient records from 8,639 hospitals, exploring gender differences in the prevalence of six major medical conditions and the associated medication usage. The dataset reveals a nearly balanced gender distribution, with females comprising 50.75% of the total population and males 49.25%.</a:t>
              </a:r>
              <a:endParaRPr lang="en-US" sz="2400" dirty="0">
                <a:solidFill>
                  <a:schemeClr val="bg1"/>
                </a:solidFill>
                <a:latin typeface="Agrandir"/>
                <a:ea typeface="Agrandir"/>
                <a:cs typeface="Agrandir"/>
                <a:sym typeface="Agrandir"/>
              </a:endParaRPr>
            </a:p>
          </p:txBody>
        </p:sp>
      </p:grpSp>
      <p:grpSp>
        <p:nvGrpSpPr>
          <p:cNvPr id="23" name="Group 23"/>
          <p:cNvGrpSpPr/>
          <p:nvPr/>
        </p:nvGrpSpPr>
        <p:grpSpPr>
          <a:xfrm>
            <a:off x="1635790" y="8257639"/>
            <a:ext cx="2433016" cy="506576"/>
            <a:chOff x="0" y="0"/>
            <a:chExt cx="3244022" cy="675435"/>
          </a:xfrm>
        </p:grpSpPr>
        <p:grpSp>
          <p:nvGrpSpPr>
            <p:cNvPr id="24" name="Group 24"/>
            <p:cNvGrpSpPr/>
            <p:nvPr/>
          </p:nvGrpSpPr>
          <p:grpSpPr>
            <a:xfrm>
              <a:off x="0" y="0"/>
              <a:ext cx="3244022" cy="675435"/>
              <a:chOff x="0" y="0"/>
              <a:chExt cx="4317822" cy="899009"/>
            </a:xfrm>
          </p:grpSpPr>
          <p:sp>
            <p:nvSpPr>
              <p:cNvPr id="25" name="Freeform 25"/>
              <p:cNvSpPr/>
              <p:nvPr/>
            </p:nvSpPr>
            <p:spPr>
              <a:xfrm>
                <a:off x="0" y="0"/>
                <a:ext cx="4317822" cy="899009"/>
              </a:xfrm>
              <a:custGeom>
                <a:avLst/>
                <a:gdLst/>
                <a:ahLst/>
                <a:cxnLst/>
                <a:rect l="l" t="t" r="r" b="b"/>
                <a:pathLst>
                  <a:path w="4317822" h="899009">
                    <a:moveTo>
                      <a:pt x="4193361" y="899009"/>
                    </a:moveTo>
                    <a:lnTo>
                      <a:pt x="124460" y="899009"/>
                    </a:lnTo>
                    <a:cubicBezTo>
                      <a:pt x="55880" y="899009"/>
                      <a:pt x="0" y="843129"/>
                      <a:pt x="0" y="774549"/>
                    </a:cubicBezTo>
                    <a:lnTo>
                      <a:pt x="0" y="124460"/>
                    </a:lnTo>
                    <a:cubicBezTo>
                      <a:pt x="0" y="55880"/>
                      <a:pt x="55880" y="0"/>
                      <a:pt x="124460" y="0"/>
                    </a:cubicBezTo>
                    <a:lnTo>
                      <a:pt x="4193361" y="0"/>
                    </a:lnTo>
                    <a:cubicBezTo>
                      <a:pt x="4261941" y="0"/>
                      <a:pt x="4317822" y="55880"/>
                      <a:pt x="4317822" y="124460"/>
                    </a:cubicBezTo>
                    <a:lnTo>
                      <a:pt x="4317822" y="774549"/>
                    </a:lnTo>
                    <a:cubicBezTo>
                      <a:pt x="4317822" y="843129"/>
                      <a:pt x="4261941" y="899009"/>
                      <a:pt x="4193361" y="899009"/>
                    </a:cubicBezTo>
                    <a:close/>
                  </a:path>
                </a:pathLst>
              </a:custGeom>
              <a:solidFill>
                <a:srgbClr val="FFFD47"/>
              </a:solidFill>
            </p:spPr>
          </p:sp>
        </p:grpSp>
        <p:sp>
          <p:nvSpPr>
            <p:cNvPr id="26" name="TextBox 26"/>
            <p:cNvSpPr txBox="1"/>
            <p:nvPr/>
          </p:nvSpPr>
          <p:spPr>
            <a:xfrm>
              <a:off x="216625" y="31859"/>
              <a:ext cx="2810769" cy="450979"/>
            </a:xfrm>
            <a:prstGeom prst="rect">
              <a:avLst/>
            </a:prstGeom>
          </p:spPr>
          <p:txBody>
            <a:bodyPr lIns="0" tIns="0" rIns="0" bIns="0" rtlCol="0" anchor="t">
              <a:spAutoFit/>
            </a:bodyPr>
            <a:lstStyle/>
            <a:p>
              <a:pPr marL="0" lvl="0" indent="0" algn="l">
                <a:lnSpc>
                  <a:spcPts val="2800"/>
                </a:lnSpc>
              </a:pPr>
              <a:r>
                <a:rPr lang="en-US" sz="2000" b="1" dirty="0">
                  <a:solidFill>
                    <a:srgbClr val="101010"/>
                  </a:solidFill>
                  <a:latin typeface="Agrandir Bold"/>
                  <a:ea typeface="Agrandir Bold"/>
                  <a:cs typeface="Agrandir Bold"/>
                  <a:sym typeface="Agrandir Bold"/>
                </a:rPr>
                <a:t>Time: </a:t>
              </a:r>
              <a:r>
                <a:rPr lang="en-US" sz="2000" b="1" dirty="0">
                  <a:solidFill>
                    <a:srgbClr val="101010"/>
                  </a:solidFill>
                  <a:latin typeface="Agrandir"/>
                  <a:ea typeface="Agrandir Bold"/>
                  <a:cs typeface="Agrandir Bold"/>
                  <a:sym typeface="Agrandir"/>
                </a:rPr>
                <a:t>1</a:t>
              </a:r>
              <a:r>
                <a:rPr lang="en-US" sz="2000" dirty="0">
                  <a:solidFill>
                    <a:srgbClr val="101010"/>
                  </a:solidFill>
                  <a:latin typeface="Agrandir"/>
                  <a:ea typeface="Agrandir"/>
                  <a:cs typeface="Agrandir"/>
                  <a:sym typeface="Agrandir"/>
                </a:rPr>
                <a:t> minute</a:t>
              </a:r>
            </a:p>
          </p:txBody>
        </p:sp>
      </p:grpSp>
      <p:sp>
        <p:nvSpPr>
          <p:cNvPr id="27" name="TextBox 26">
            <a:extLst>
              <a:ext uri="{FF2B5EF4-FFF2-40B4-BE49-F238E27FC236}">
                <a16:creationId xmlns:a16="http://schemas.microsoft.com/office/drawing/2014/main" id="{5BBDA8FE-51CF-A527-5EC7-3D8D3E8561CB}"/>
              </a:ext>
            </a:extLst>
          </p:cNvPr>
          <p:cNvSpPr txBox="1"/>
          <p:nvPr/>
        </p:nvSpPr>
        <p:spPr>
          <a:xfrm>
            <a:off x="15413935" y="1249082"/>
            <a:ext cx="1237972" cy="1200329"/>
          </a:xfrm>
          <a:prstGeom prst="rect">
            <a:avLst/>
          </a:prstGeom>
          <a:noFill/>
        </p:spPr>
        <p:txBody>
          <a:bodyPr wrap="square" rtlCol="0">
            <a:spAutoFit/>
          </a:bodyPr>
          <a:lstStyle/>
          <a:p>
            <a:r>
              <a:rPr lang="en-GB" dirty="0"/>
              <a:t>EDA,</a:t>
            </a:r>
          </a:p>
          <a:p>
            <a:r>
              <a:rPr lang="en-GB" dirty="0"/>
              <a:t>Statistical Analysis</a:t>
            </a:r>
          </a:p>
          <a:p>
            <a:endParaRPr lang="en-NG" dirty="0"/>
          </a:p>
        </p:txBody>
      </p:sp>
      <p:pic>
        <p:nvPicPr>
          <p:cNvPr id="29" name="Picture 28">
            <a:extLst>
              <a:ext uri="{FF2B5EF4-FFF2-40B4-BE49-F238E27FC236}">
                <a16:creationId xmlns:a16="http://schemas.microsoft.com/office/drawing/2014/main" id="{39863F34-D70F-BDC3-74D2-C13648F03D44}"/>
              </a:ext>
            </a:extLst>
          </p:cNvPr>
          <p:cNvPicPr>
            <a:picLocks noChangeAspect="1"/>
          </p:cNvPicPr>
          <p:nvPr/>
        </p:nvPicPr>
        <p:blipFill rotWithShape="1">
          <a:blip r:embed="rId2"/>
          <a:srcRect l="16789" t="5942" r="10252" b="15923"/>
          <a:stretch/>
        </p:blipFill>
        <p:spPr bwMode="auto">
          <a:xfrm>
            <a:off x="11734032" y="3262772"/>
            <a:ext cx="5487168" cy="5946115"/>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a:extLst>
            <a:ext uri="{FF2B5EF4-FFF2-40B4-BE49-F238E27FC236}">
              <a16:creationId xmlns:a16="http://schemas.microsoft.com/office/drawing/2014/main" id="{AA4AC279-7640-A512-FE3F-F2D4697B3CE6}"/>
            </a:ext>
          </a:extLst>
        </p:cNvPr>
        <p:cNvGrpSpPr/>
        <p:nvPr/>
      </p:nvGrpSpPr>
      <p:grpSpPr>
        <a:xfrm>
          <a:off x="0" y="0"/>
          <a:ext cx="0" cy="0"/>
          <a:chOff x="0" y="0"/>
          <a:chExt cx="0" cy="0"/>
        </a:xfrm>
      </p:grpSpPr>
      <p:grpSp>
        <p:nvGrpSpPr>
          <p:cNvPr id="2" name="Group 17">
            <a:extLst>
              <a:ext uri="{FF2B5EF4-FFF2-40B4-BE49-F238E27FC236}">
                <a16:creationId xmlns:a16="http://schemas.microsoft.com/office/drawing/2014/main" id="{115A08E2-9AAD-CF05-D543-2E7B9BAFB746}"/>
              </a:ext>
            </a:extLst>
          </p:cNvPr>
          <p:cNvGrpSpPr/>
          <p:nvPr/>
        </p:nvGrpSpPr>
        <p:grpSpPr>
          <a:xfrm>
            <a:off x="0" y="0"/>
            <a:ext cx="16117722" cy="5995528"/>
            <a:chOff x="0" y="0"/>
            <a:chExt cx="31821557" cy="11837096"/>
          </a:xfrm>
        </p:grpSpPr>
        <p:sp>
          <p:nvSpPr>
            <p:cNvPr id="4" name="Freeform 18">
              <a:extLst>
                <a:ext uri="{FF2B5EF4-FFF2-40B4-BE49-F238E27FC236}">
                  <a16:creationId xmlns:a16="http://schemas.microsoft.com/office/drawing/2014/main" id="{0BE7B4CB-6428-F70A-7BCE-3510AE88B85D}"/>
                </a:ext>
              </a:extLst>
            </p:cNvPr>
            <p:cNvSpPr/>
            <p:nvPr/>
          </p:nvSpPr>
          <p:spPr>
            <a:xfrm>
              <a:off x="0" y="0"/>
              <a:ext cx="31821558" cy="11837096"/>
            </a:xfrm>
            <a:custGeom>
              <a:avLst/>
              <a:gdLst/>
              <a:ahLst/>
              <a:cxnLst/>
              <a:rect l="l" t="t" r="r" b="b"/>
              <a:pathLst>
                <a:path w="31821558" h="11837096">
                  <a:moveTo>
                    <a:pt x="31697098" y="59690"/>
                  </a:moveTo>
                  <a:cubicBezTo>
                    <a:pt x="31732658" y="59690"/>
                    <a:pt x="31761866" y="88900"/>
                    <a:pt x="31761866" y="124460"/>
                  </a:cubicBezTo>
                  <a:lnTo>
                    <a:pt x="31761866" y="11712635"/>
                  </a:lnTo>
                  <a:cubicBezTo>
                    <a:pt x="31761866" y="11748196"/>
                    <a:pt x="31732658" y="11777406"/>
                    <a:pt x="31697098" y="11777406"/>
                  </a:cubicBezTo>
                  <a:lnTo>
                    <a:pt x="124460" y="11777406"/>
                  </a:lnTo>
                  <a:cubicBezTo>
                    <a:pt x="88900" y="11777406"/>
                    <a:pt x="59690" y="11748196"/>
                    <a:pt x="59690" y="11712635"/>
                  </a:cubicBezTo>
                  <a:lnTo>
                    <a:pt x="59690" y="124460"/>
                  </a:lnTo>
                  <a:cubicBezTo>
                    <a:pt x="59690" y="88900"/>
                    <a:pt x="88900" y="59690"/>
                    <a:pt x="124460" y="59690"/>
                  </a:cubicBezTo>
                  <a:lnTo>
                    <a:pt x="31697098" y="59690"/>
                  </a:lnTo>
                  <a:moveTo>
                    <a:pt x="31697098" y="0"/>
                  </a:moveTo>
                  <a:lnTo>
                    <a:pt x="124460" y="0"/>
                  </a:lnTo>
                  <a:cubicBezTo>
                    <a:pt x="55880" y="0"/>
                    <a:pt x="0" y="55880"/>
                    <a:pt x="0" y="124460"/>
                  </a:cubicBezTo>
                  <a:lnTo>
                    <a:pt x="0" y="11712635"/>
                  </a:lnTo>
                  <a:cubicBezTo>
                    <a:pt x="0" y="11781216"/>
                    <a:pt x="55880" y="11837096"/>
                    <a:pt x="124460" y="11837096"/>
                  </a:cubicBezTo>
                  <a:lnTo>
                    <a:pt x="31697098" y="11837096"/>
                  </a:lnTo>
                  <a:cubicBezTo>
                    <a:pt x="31765677" y="11837096"/>
                    <a:pt x="31821558" y="11781216"/>
                    <a:pt x="31821558" y="11712635"/>
                  </a:cubicBezTo>
                  <a:lnTo>
                    <a:pt x="31821558" y="124460"/>
                  </a:lnTo>
                  <a:cubicBezTo>
                    <a:pt x="31821558" y="55880"/>
                    <a:pt x="31765677" y="0"/>
                    <a:pt x="31697098" y="0"/>
                  </a:cubicBezTo>
                  <a:close/>
                </a:path>
              </a:pathLst>
            </a:custGeom>
            <a:solidFill>
              <a:srgbClr val="FFFFFF"/>
            </a:solidFill>
          </p:spPr>
        </p:sp>
      </p:grpSp>
      <p:grpSp>
        <p:nvGrpSpPr>
          <p:cNvPr id="22" name="Group 17">
            <a:extLst>
              <a:ext uri="{FF2B5EF4-FFF2-40B4-BE49-F238E27FC236}">
                <a16:creationId xmlns:a16="http://schemas.microsoft.com/office/drawing/2014/main" id="{0C8F1C35-632E-84E7-FEAC-C510D4628683}"/>
              </a:ext>
            </a:extLst>
          </p:cNvPr>
          <p:cNvGrpSpPr/>
          <p:nvPr/>
        </p:nvGrpSpPr>
        <p:grpSpPr>
          <a:xfrm>
            <a:off x="2151227" y="4291472"/>
            <a:ext cx="16117722" cy="5995528"/>
            <a:chOff x="0" y="0"/>
            <a:chExt cx="31821557" cy="11837096"/>
          </a:xfrm>
        </p:grpSpPr>
        <p:sp>
          <p:nvSpPr>
            <p:cNvPr id="28" name="Freeform 18">
              <a:extLst>
                <a:ext uri="{FF2B5EF4-FFF2-40B4-BE49-F238E27FC236}">
                  <a16:creationId xmlns:a16="http://schemas.microsoft.com/office/drawing/2014/main" id="{E4514710-D315-76C2-5668-48C312745783}"/>
                </a:ext>
              </a:extLst>
            </p:cNvPr>
            <p:cNvSpPr/>
            <p:nvPr/>
          </p:nvSpPr>
          <p:spPr>
            <a:xfrm>
              <a:off x="0" y="0"/>
              <a:ext cx="31821558" cy="11837096"/>
            </a:xfrm>
            <a:custGeom>
              <a:avLst/>
              <a:gdLst/>
              <a:ahLst/>
              <a:cxnLst/>
              <a:rect l="l" t="t" r="r" b="b"/>
              <a:pathLst>
                <a:path w="31821558" h="11837096">
                  <a:moveTo>
                    <a:pt x="31697098" y="59690"/>
                  </a:moveTo>
                  <a:cubicBezTo>
                    <a:pt x="31732658" y="59690"/>
                    <a:pt x="31761866" y="88900"/>
                    <a:pt x="31761866" y="124460"/>
                  </a:cubicBezTo>
                  <a:lnTo>
                    <a:pt x="31761866" y="11712635"/>
                  </a:lnTo>
                  <a:cubicBezTo>
                    <a:pt x="31761866" y="11748196"/>
                    <a:pt x="31732658" y="11777406"/>
                    <a:pt x="31697098" y="11777406"/>
                  </a:cubicBezTo>
                  <a:lnTo>
                    <a:pt x="124460" y="11777406"/>
                  </a:lnTo>
                  <a:cubicBezTo>
                    <a:pt x="88900" y="11777406"/>
                    <a:pt x="59690" y="11748196"/>
                    <a:pt x="59690" y="11712635"/>
                  </a:cubicBezTo>
                  <a:lnTo>
                    <a:pt x="59690" y="124460"/>
                  </a:lnTo>
                  <a:cubicBezTo>
                    <a:pt x="59690" y="88900"/>
                    <a:pt x="88900" y="59690"/>
                    <a:pt x="124460" y="59690"/>
                  </a:cubicBezTo>
                  <a:lnTo>
                    <a:pt x="31697098" y="59690"/>
                  </a:lnTo>
                  <a:moveTo>
                    <a:pt x="31697098" y="0"/>
                  </a:moveTo>
                  <a:lnTo>
                    <a:pt x="124460" y="0"/>
                  </a:lnTo>
                  <a:cubicBezTo>
                    <a:pt x="55880" y="0"/>
                    <a:pt x="0" y="55880"/>
                    <a:pt x="0" y="124460"/>
                  </a:cubicBezTo>
                  <a:lnTo>
                    <a:pt x="0" y="11712635"/>
                  </a:lnTo>
                  <a:cubicBezTo>
                    <a:pt x="0" y="11781216"/>
                    <a:pt x="55880" y="11837096"/>
                    <a:pt x="124460" y="11837096"/>
                  </a:cubicBezTo>
                  <a:lnTo>
                    <a:pt x="31697098" y="11837096"/>
                  </a:lnTo>
                  <a:cubicBezTo>
                    <a:pt x="31765677" y="11837096"/>
                    <a:pt x="31821558" y="11781216"/>
                    <a:pt x="31821558" y="11712635"/>
                  </a:cubicBezTo>
                  <a:lnTo>
                    <a:pt x="31821558" y="124460"/>
                  </a:lnTo>
                  <a:cubicBezTo>
                    <a:pt x="31821558" y="55880"/>
                    <a:pt x="31765677" y="0"/>
                    <a:pt x="31697098" y="0"/>
                  </a:cubicBezTo>
                  <a:close/>
                </a:path>
              </a:pathLst>
            </a:custGeom>
            <a:solidFill>
              <a:srgbClr val="FFFFFF"/>
            </a:solidFill>
          </p:spPr>
        </p:sp>
      </p:grpSp>
      <p:pic>
        <p:nvPicPr>
          <p:cNvPr id="30" name="Picture 29">
            <a:extLst>
              <a:ext uri="{FF2B5EF4-FFF2-40B4-BE49-F238E27FC236}">
                <a16:creationId xmlns:a16="http://schemas.microsoft.com/office/drawing/2014/main" id="{80467CE1-CF14-2D51-0B26-8FE4DDC94787}"/>
              </a:ext>
            </a:extLst>
          </p:cNvPr>
          <p:cNvPicPr>
            <a:picLocks noChangeAspect="1"/>
          </p:cNvPicPr>
          <p:nvPr/>
        </p:nvPicPr>
        <p:blipFill>
          <a:blip r:embed="rId3"/>
          <a:stretch>
            <a:fillRect/>
          </a:stretch>
        </p:blipFill>
        <p:spPr>
          <a:xfrm>
            <a:off x="0" y="2451135"/>
            <a:ext cx="18230850" cy="5533288"/>
          </a:xfrm>
          <a:prstGeom prst="rect">
            <a:avLst/>
          </a:prstGeom>
        </p:spPr>
      </p:pic>
      <p:sp>
        <p:nvSpPr>
          <p:cNvPr id="31" name="TextBox 21">
            <a:extLst>
              <a:ext uri="{FF2B5EF4-FFF2-40B4-BE49-F238E27FC236}">
                <a16:creationId xmlns:a16="http://schemas.microsoft.com/office/drawing/2014/main" id="{364BDF2B-C14E-F9FD-C2B8-FC3C7A84C6B3}"/>
              </a:ext>
            </a:extLst>
          </p:cNvPr>
          <p:cNvSpPr txBox="1"/>
          <p:nvPr/>
        </p:nvSpPr>
        <p:spPr>
          <a:xfrm>
            <a:off x="1752600" y="308236"/>
            <a:ext cx="14173200" cy="1795363"/>
          </a:xfrm>
          <a:prstGeom prst="rect">
            <a:avLst/>
          </a:prstGeom>
        </p:spPr>
        <p:txBody>
          <a:bodyPr wrap="square" lIns="0" tIns="0" rIns="0" bIns="0" rtlCol="0" anchor="t">
            <a:spAutoFit/>
          </a:bodyPr>
          <a:lstStyle/>
          <a:p>
            <a:pPr algn="r">
              <a:lnSpc>
                <a:spcPts val="2800"/>
              </a:lnSpc>
            </a:pPr>
            <a:r>
              <a:rPr lang="en-GB" sz="2400" dirty="0">
                <a:solidFill>
                  <a:schemeClr val="bg1"/>
                </a:solidFill>
              </a:rPr>
              <a:t>The analysis highlights variations in the prevalence of medical conditions such as asthma and cancer, which are slightly more common in females, compared to hypertension and arthritis, which are more prevalent in males. Despite these differences, the overall distribution remains uniform, emphasizing fair treatment practices across genders. The use of medications like Aspirin, Ibuprofen, Lipitor, Paracetamol, and Penicillin was also analysed, with Penicillin emerging as the most frequently prescribed drug across multiple conditions for both genders.</a:t>
            </a:r>
            <a:endParaRPr lang="en-US" sz="2400" dirty="0">
              <a:solidFill>
                <a:schemeClr val="bg1"/>
              </a:solidFill>
              <a:latin typeface="Agrandir"/>
              <a:ea typeface="Agrandir"/>
              <a:cs typeface="Agrandir"/>
              <a:sym typeface="Agrandir"/>
            </a:endParaRPr>
          </a:p>
        </p:txBody>
      </p:sp>
      <p:sp>
        <p:nvSpPr>
          <p:cNvPr id="32" name="TextBox 21">
            <a:extLst>
              <a:ext uri="{FF2B5EF4-FFF2-40B4-BE49-F238E27FC236}">
                <a16:creationId xmlns:a16="http://schemas.microsoft.com/office/drawing/2014/main" id="{4C87D43F-CCC6-FC25-3689-BD66C297F320}"/>
              </a:ext>
            </a:extLst>
          </p:cNvPr>
          <p:cNvSpPr txBox="1"/>
          <p:nvPr/>
        </p:nvSpPr>
        <p:spPr>
          <a:xfrm>
            <a:off x="2362200" y="8473786"/>
            <a:ext cx="14460373" cy="1436291"/>
          </a:xfrm>
          <a:prstGeom prst="rect">
            <a:avLst/>
          </a:prstGeom>
        </p:spPr>
        <p:txBody>
          <a:bodyPr wrap="square" lIns="0" tIns="0" rIns="0" bIns="0" rtlCol="0" anchor="t">
            <a:spAutoFit/>
          </a:bodyPr>
          <a:lstStyle/>
          <a:p>
            <a:pPr algn="l">
              <a:lnSpc>
                <a:spcPts val="2800"/>
              </a:lnSpc>
            </a:pPr>
            <a:r>
              <a:rPr lang="en-GB" sz="2400" dirty="0">
                <a:solidFill>
                  <a:schemeClr val="bg1"/>
                </a:solidFill>
              </a:rPr>
              <a:t>The visual representation of the data reinforces these observations, providing a clear comparison of medication usage by gender for each condition. The findings underline the importance of gender-specific healthcare programs, equitable medication practices, and increased awareness of chronic conditions to optimize treatment outcomes for both male and female patients.</a:t>
            </a:r>
            <a:endParaRPr lang="en-US" sz="2400" dirty="0">
              <a:solidFill>
                <a:schemeClr val="bg1"/>
              </a:solidFill>
              <a:latin typeface="Agrandir"/>
              <a:ea typeface="Agrandir"/>
              <a:cs typeface="Agrandir"/>
              <a:sym typeface="Agrandir"/>
            </a:endParaRPr>
          </a:p>
        </p:txBody>
      </p:sp>
    </p:spTree>
    <p:extLst>
      <p:ext uri="{BB962C8B-B14F-4D97-AF65-F5344CB8AC3E}">
        <p14:creationId xmlns:p14="http://schemas.microsoft.com/office/powerpoint/2010/main" val="3155226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a:extLst>
            <a:ext uri="{FF2B5EF4-FFF2-40B4-BE49-F238E27FC236}">
              <a16:creationId xmlns:a16="http://schemas.microsoft.com/office/drawing/2014/main" id="{ABEF7706-1D6A-E416-F006-B182DA3C3D5F}"/>
            </a:ext>
          </a:extLst>
        </p:cNvPr>
        <p:cNvGrpSpPr/>
        <p:nvPr/>
      </p:nvGrpSpPr>
      <p:grpSpPr>
        <a:xfrm>
          <a:off x="0" y="0"/>
          <a:ext cx="0" cy="0"/>
          <a:chOff x="0" y="0"/>
          <a:chExt cx="0" cy="0"/>
        </a:xfrm>
      </p:grpSpPr>
      <p:grpSp>
        <p:nvGrpSpPr>
          <p:cNvPr id="17" name="Group 17">
            <a:extLst>
              <a:ext uri="{FF2B5EF4-FFF2-40B4-BE49-F238E27FC236}">
                <a16:creationId xmlns:a16="http://schemas.microsoft.com/office/drawing/2014/main" id="{0DA36A65-BA8F-C9FD-BC9C-AED9AE9D5BDD}"/>
              </a:ext>
            </a:extLst>
          </p:cNvPr>
          <p:cNvGrpSpPr/>
          <p:nvPr/>
        </p:nvGrpSpPr>
        <p:grpSpPr>
          <a:xfrm>
            <a:off x="304798" y="1209608"/>
            <a:ext cx="17678402" cy="7210492"/>
            <a:chOff x="0" y="0"/>
            <a:chExt cx="31821557" cy="11837096"/>
          </a:xfrm>
        </p:grpSpPr>
        <p:sp>
          <p:nvSpPr>
            <p:cNvPr id="18" name="Freeform 18">
              <a:extLst>
                <a:ext uri="{FF2B5EF4-FFF2-40B4-BE49-F238E27FC236}">
                  <a16:creationId xmlns:a16="http://schemas.microsoft.com/office/drawing/2014/main" id="{A7B5B3F8-4579-75E2-A0AC-EC62F42BE59B}"/>
                </a:ext>
              </a:extLst>
            </p:cNvPr>
            <p:cNvSpPr/>
            <p:nvPr/>
          </p:nvSpPr>
          <p:spPr>
            <a:xfrm>
              <a:off x="0" y="0"/>
              <a:ext cx="31821558" cy="11837096"/>
            </a:xfrm>
            <a:custGeom>
              <a:avLst/>
              <a:gdLst/>
              <a:ahLst/>
              <a:cxnLst/>
              <a:rect l="l" t="t" r="r" b="b"/>
              <a:pathLst>
                <a:path w="31821558" h="11837096">
                  <a:moveTo>
                    <a:pt x="31697098" y="59690"/>
                  </a:moveTo>
                  <a:cubicBezTo>
                    <a:pt x="31732658" y="59690"/>
                    <a:pt x="31761866" y="88900"/>
                    <a:pt x="31761866" y="124460"/>
                  </a:cubicBezTo>
                  <a:lnTo>
                    <a:pt x="31761866" y="11712635"/>
                  </a:lnTo>
                  <a:cubicBezTo>
                    <a:pt x="31761866" y="11748196"/>
                    <a:pt x="31732658" y="11777406"/>
                    <a:pt x="31697098" y="11777406"/>
                  </a:cubicBezTo>
                  <a:lnTo>
                    <a:pt x="124460" y="11777406"/>
                  </a:lnTo>
                  <a:cubicBezTo>
                    <a:pt x="88900" y="11777406"/>
                    <a:pt x="59690" y="11748196"/>
                    <a:pt x="59690" y="11712635"/>
                  </a:cubicBezTo>
                  <a:lnTo>
                    <a:pt x="59690" y="124460"/>
                  </a:lnTo>
                  <a:cubicBezTo>
                    <a:pt x="59690" y="88900"/>
                    <a:pt x="88900" y="59690"/>
                    <a:pt x="124460" y="59690"/>
                  </a:cubicBezTo>
                  <a:lnTo>
                    <a:pt x="31697098" y="59690"/>
                  </a:lnTo>
                  <a:moveTo>
                    <a:pt x="31697098" y="0"/>
                  </a:moveTo>
                  <a:lnTo>
                    <a:pt x="124460" y="0"/>
                  </a:lnTo>
                  <a:cubicBezTo>
                    <a:pt x="55880" y="0"/>
                    <a:pt x="0" y="55880"/>
                    <a:pt x="0" y="124460"/>
                  </a:cubicBezTo>
                  <a:lnTo>
                    <a:pt x="0" y="11712635"/>
                  </a:lnTo>
                  <a:cubicBezTo>
                    <a:pt x="0" y="11781216"/>
                    <a:pt x="55880" y="11837096"/>
                    <a:pt x="124460" y="11837096"/>
                  </a:cubicBezTo>
                  <a:lnTo>
                    <a:pt x="31697098" y="11837096"/>
                  </a:lnTo>
                  <a:cubicBezTo>
                    <a:pt x="31765677" y="11837096"/>
                    <a:pt x="31821558" y="11781216"/>
                    <a:pt x="31821558" y="11712635"/>
                  </a:cubicBezTo>
                  <a:lnTo>
                    <a:pt x="31821558" y="124460"/>
                  </a:lnTo>
                  <a:cubicBezTo>
                    <a:pt x="31821558" y="55880"/>
                    <a:pt x="31765677" y="0"/>
                    <a:pt x="31697098" y="0"/>
                  </a:cubicBezTo>
                  <a:close/>
                </a:path>
              </a:pathLst>
            </a:custGeom>
            <a:solidFill>
              <a:srgbClr val="FFFFFF"/>
            </a:solidFill>
          </p:spPr>
        </p:sp>
      </p:grpSp>
      <p:grpSp>
        <p:nvGrpSpPr>
          <p:cNvPr id="19" name="Group 19">
            <a:extLst>
              <a:ext uri="{FF2B5EF4-FFF2-40B4-BE49-F238E27FC236}">
                <a16:creationId xmlns:a16="http://schemas.microsoft.com/office/drawing/2014/main" id="{03915BFC-C484-87D5-6088-B963BA917117}"/>
              </a:ext>
            </a:extLst>
          </p:cNvPr>
          <p:cNvGrpSpPr/>
          <p:nvPr/>
        </p:nvGrpSpPr>
        <p:grpSpPr>
          <a:xfrm>
            <a:off x="609598" y="1636158"/>
            <a:ext cx="7449287" cy="3639179"/>
            <a:chOff x="-3" y="-95249"/>
            <a:chExt cx="9932383" cy="4852240"/>
          </a:xfrm>
        </p:grpSpPr>
        <p:sp>
          <p:nvSpPr>
            <p:cNvPr id="20" name="TextBox 20">
              <a:extLst>
                <a:ext uri="{FF2B5EF4-FFF2-40B4-BE49-F238E27FC236}">
                  <a16:creationId xmlns:a16="http://schemas.microsoft.com/office/drawing/2014/main" id="{5991B26A-EC69-8436-1ED7-8775A094C45A}"/>
                </a:ext>
              </a:extLst>
            </p:cNvPr>
            <p:cNvSpPr txBox="1"/>
            <p:nvPr/>
          </p:nvSpPr>
          <p:spPr>
            <a:xfrm>
              <a:off x="0" y="-95249"/>
              <a:ext cx="9932380" cy="566821"/>
            </a:xfrm>
            <a:prstGeom prst="rect">
              <a:avLst/>
            </a:prstGeom>
          </p:spPr>
          <p:txBody>
            <a:bodyPr lIns="0" tIns="0" rIns="0" bIns="0" rtlCol="0" anchor="t">
              <a:spAutoFit/>
            </a:bodyPr>
            <a:lstStyle/>
            <a:p>
              <a:pPr marL="0" lvl="0" indent="0" algn="l">
                <a:lnSpc>
                  <a:spcPts val="3450"/>
                </a:lnSpc>
                <a:spcBef>
                  <a:spcPct val="0"/>
                </a:spcBef>
              </a:pPr>
              <a:r>
                <a:rPr lang="en-US" sz="2300" b="1" u="none" spc="114" dirty="0">
                  <a:solidFill>
                    <a:srgbClr val="FFFFFF"/>
                  </a:solidFill>
                  <a:latin typeface="Horizon"/>
                  <a:ea typeface="Horizon"/>
                  <a:cs typeface="Horizon"/>
                  <a:sym typeface="Horizon"/>
                </a:rPr>
                <a:t>AGE DISTRIBUTION</a:t>
              </a:r>
            </a:p>
          </p:txBody>
        </p:sp>
        <p:sp>
          <p:nvSpPr>
            <p:cNvPr id="21" name="TextBox 21">
              <a:extLst>
                <a:ext uri="{FF2B5EF4-FFF2-40B4-BE49-F238E27FC236}">
                  <a16:creationId xmlns:a16="http://schemas.microsoft.com/office/drawing/2014/main" id="{B4DD9475-9742-439B-D29D-E47E27797412}"/>
                </a:ext>
              </a:extLst>
            </p:cNvPr>
            <p:cNvSpPr txBox="1"/>
            <p:nvPr/>
          </p:nvSpPr>
          <p:spPr>
            <a:xfrm>
              <a:off x="-3" y="926882"/>
              <a:ext cx="9932380" cy="3830109"/>
            </a:xfrm>
            <a:prstGeom prst="rect">
              <a:avLst/>
            </a:prstGeom>
          </p:spPr>
          <p:txBody>
            <a:bodyPr lIns="0" tIns="0" rIns="0" bIns="0" rtlCol="0" anchor="t">
              <a:spAutoFit/>
            </a:bodyPr>
            <a:lstStyle/>
            <a:p>
              <a:pPr algn="l">
                <a:lnSpc>
                  <a:spcPts val="2800"/>
                </a:lnSpc>
              </a:pPr>
              <a:r>
                <a:rPr lang="en-GB" sz="2400" dirty="0">
                  <a:solidFill>
                    <a:schemeClr val="bg1"/>
                  </a:solidFill>
                </a:rPr>
                <a:t>The dataset further reveals detailed insights into the age distribution of patients, with a total of 10,000 records categorized across distinct age groups. The majority of patients fall into the </a:t>
              </a:r>
              <a:r>
                <a:rPr lang="en-GB" sz="2400" b="1" dirty="0">
                  <a:solidFill>
                    <a:schemeClr val="bg1"/>
                  </a:solidFill>
                </a:rPr>
                <a:t>middle-aged adults</a:t>
              </a:r>
              <a:r>
                <a:rPr lang="en-GB" sz="2400" dirty="0">
                  <a:solidFill>
                    <a:schemeClr val="bg1"/>
                  </a:solidFill>
                </a:rPr>
                <a:t> (35-49 years, 21.81%) and </a:t>
              </a:r>
              <a:r>
                <a:rPr lang="en-GB" sz="2400" b="1" dirty="0">
                  <a:solidFill>
                    <a:schemeClr val="bg1"/>
                  </a:solidFill>
                </a:rPr>
                <a:t>older middle-aged adults</a:t>
              </a:r>
              <a:r>
                <a:rPr lang="en-GB" sz="2400" dirty="0">
                  <a:solidFill>
                    <a:schemeClr val="bg1"/>
                  </a:solidFill>
                </a:rPr>
                <a:t> (50-64 years, 22.63%) categories. Notably, </a:t>
              </a:r>
              <a:r>
                <a:rPr lang="en-GB" sz="2400" b="1" dirty="0">
                  <a:solidFill>
                    <a:schemeClr val="bg1"/>
                  </a:solidFill>
                </a:rPr>
                <a:t>seniors</a:t>
              </a:r>
              <a:r>
                <a:rPr lang="en-GB" sz="2400" dirty="0">
                  <a:solidFill>
                    <a:schemeClr val="bg1"/>
                  </a:solidFill>
                </a:rPr>
                <a:t> (65+ years) constitute the largest demographic group, comprising </a:t>
              </a:r>
              <a:r>
                <a:rPr lang="en-GB" sz="2400" b="1" dirty="0">
                  <a:solidFill>
                    <a:schemeClr val="bg1"/>
                  </a:solidFill>
                </a:rPr>
                <a:t>30.71%</a:t>
              </a:r>
              <a:r>
                <a:rPr lang="en-GB" sz="2400" dirty="0">
                  <a:solidFill>
                    <a:schemeClr val="bg1"/>
                  </a:solidFill>
                </a:rPr>
                <a:t> of the dataset.</a:t>
              </a:r>
              <a:endParaRPr lang="en-US" sz="2400" dirty="0">
                <a:solidFill>
                  <a:schemeClr val="bg1"/>
                </a:solidFill>
                <a:latin typeface="Agrandir"/>
                <a:ea typeface="Agrandir"/>
                <a:cs typeface="Agrandir"/>
                <a:sym typeface="Agrandir"/>
              </a:endParaRPr>
            </a:p>
          </p:txBody>
        </p:sp>
      </p:grpSp>
      <p:grpSp>
        <p:nvGrpSpPr>
          <p:cNvPr id="23" name="Group 23">
            <a:extLst>
              <a:ext uri="{FF2B5EF4-FFF2-40B4-BE49-F238E27FC236}">
                <a16:creationId xmlns:a16="http://schemas.microsoft.com/office/drawing/2014/main" id="{722581DB-8249-DD5E-D671-C0C767457B19}"/>
              </a:ext>
            </a:extLst>
          </p:cNvPr>
          <p:cNvGrpSpPr/>
          <p:nvPr/>
        </p:nvGrpSpPr>
        <p:grpSpPr>
          <a:xfrm>
            <a:off x="762000" y="9109678"/>
            <a:ext cx="2433016" cy="506576"/>
            <a:chOff x="0" y="0"/>
            <a:chExt cx="3244022" cy="675435"/>
          </a:xfrm>
        </p:grpSpPr>
        <p:grpSp>
          <p:nvGrpSpPr>
            <p:cNvPr id="24" name="Group 24">
              <a:extLst>
                <a:ext uri="{FF2B5EF4-FFF2-40B4-BE49-F238E27FC236}">
                  <a16:creationId xmlns:a16="http://schemas.microsoft.com/office/drawing/2014/main" id="{C21E22DB-2FA6-61BF-580F-4B312DBD26EE}"/>
                </a:ext>
              </a:extLst>
            </p:cNvPr>
            <p:cNvGrpSpPr/>
            <p:nvPr/>
          </p:nvGrpSpPr>
          <p:grpSpPr>
            <a:xfrm>
              <a:off x="0" y="0"/>
              <a:ext cx="3244022" cy="675435"/>
              <a:chOff x="0" y="0"/>
              <a:chExt cx="4317822" cy="899009"/>
            </a:xfrm>
          </p:grpSpPr>
          <p:sp>
            <p:nvSpPr>
              <p:cNvPr id="25" name="Freeform 25">
                <a:extLst>
                  <a:ext uri="{FF2B5EF4-FFF2-40B4-BE49-F238E27FC236}">
                    <a16:creationId xmlns:a16="http://schemas.microsoft.com/office/drawing/2014/main" id="{264A75B4-42F5-0C27-0536-7E1D81938868}"/>
                  </a:ext>
                </a:extLst>
              </p:cNvPr>
              <p:cNvSpPr/>
              <p:nvPr/>
            </p:nvSpPr>
            <p:spPr>
              <a:xfrm>
                <a:off x="0" y="0"/>
                <a:ext cx="4317822" cy="899009"/>
              </a:xfrm>
              <a:custGeom>
                <a:avLst/>
                <a:gdLst/>
                <a:ahLst/>
                <a:cxnLst/>
                <a:rect l="l" t="t" r="r" b="b"/>
                <a:pathLst>
                  <a:path w="4317822" h="899009">
                    <a:moveTo>
                      <a:pt x="4193361" y="899009"/>
                    </a:moveTo>
                    <a:lnTo>
                      <a:pt x="124460" y="899009"/>
                    </a:lnTo>
                    <a:cubicBezTo>
                      <a:pt x="55880" y="899009"/>
                      <a:pt x="0" y="843129"/>
                      <a:pt x="0" y="774549"/>
                    </a:cubicBezTo>
                    <a:lnTo>
                      <a:pt x="0" y="124460"/>
                    </a:lnTo>
                    <a:cubicBezTo>
                      <a:pt x="0" y="55880"/>
                      <a:pt x="55880" y="0"/>
                      <a:pt x="124460" y="0"/>
                    </a:cubicBezTo>
                    <a:lnTo>
                      <a:pt x="4193361" y="0"/>
                    </a:lnTo>
                    <a:cubicBezTo>
                      <a:pt x="4261941" y="0"/>
                      <a:pt x="4317822" y="55880"/>
                      <a:pt x="4317822" y="124460"/>
                    </a:cubicBezTo>
                    <a:lnTo>
                      <a:pt x="4317822" y="774549"/>
                    </a:lnTo>
                    <a:cubicBezTo>
                      <a:pt x="4317822" y="843129"/>
                      <a:pt x="4261941" y="899009"/>
                      <a:pt x="4193361" y="899009"/>
                    </a:cubicBezTo>
                    <a:close/>
                  </a:path>
                </a:pathLst>
              </a:custGeom>
              <a:solidFill>
                <a:srgbClr val="FFFD47"/>
              </a:solidFill>
            </p:spPr>
          </p:sp>
        </p:grpSp>
        <p:sp>
          <p:nvSpPr>
            <p:cNvPr id="26" name="TextBox 26">
              <a:extLst>
                <a:ext uri="{FF2B5EF4-FFF2-40B4-BE49-F238E27FC236}">
                  <a16:creationId xmlns:a16="http://schemas.microsoft.com/office/drawing/2014/main" id="{1CBC0B49-A6E6-7BF6-758D-1047366E1527}"/>
                </a:ext>
              </a:extLst>
            </p:cNvPr>
            <p:cNvSpPr txBox="1"/>
            <p:nvPr/>
          </p:nvSpPr>
          <p:spPr>
            <a:xfrm>
              <a:off x="216625" y="31859"/>
              <a:ext cx="2810769" cy="450979"/>
            </a:xfrm>
            <a:prstGeom prst="rect">
              <a:avLst/>
            </a:prstGeom>
          </p:spPr>
          <p:txBody>
            <a:bodyPr lIns="0" tIns="0" rIns="0" bIns="0" rtlCol="0" anchor="t">
              <a:spAutoFit/>
            </a:bodyPr>
            <a:lstStyle/>
            <a:p>
              <a:pPr marL="0" lvl="0" indent="0" algn="l">
                <a:lnSpc>
                  <a:spcPts val="2800"/>
                </a:lnSpc>
              </a:pPr>
              <a:r>
                <a:rPr lang="en-US" sz="2000" b="1" dirty="0">
                  <a:solidFill>
                    <a:srgbClr val="101010"/>
                  </a:solidFill>
                  <a:latin typeface="Agrandir Bold"/>
                  <a:ea typeface="Agrandir Bold"/>
                  <a:cs typeface="Agrandir Bold"/>
                  <a:sym typeface="Agrandir Bold"/>
                </a:rPr>
                <a:t>Time: </a:t>
              </a:r>
              <a:r>
                <a:rPr lang="en-US" sz="2000" b="1" dirty="0">
                  <a:solidFill>
                    <a:srgbClr val="101010"/>
                  </a:solidFill>
                  <a:latin typeface="Agrandir"/>
                  <a:ea typeface="Agrandir Bold"/>
                  <a:cs typeface="Agrandir Bold"/>
                  <a:sym typeface="Agrandir"/>
                </a:rPr>
                <a:t>1</a:t>
              </a:r>
              <a:r>
                <a:rPr lang="en-US" sz="2000" dirty="0">
                  <a:solidFill>
                    <a:srgbClr val="101010"/>
                  </a:solidFill>
                  <a:latin typeface="Agrandir"/>
                  <a:ea typeface="Agrandir"/>
                  <a:cs typeface="Agrandir"/>
                  <a:sym typeface="Agrandir"/>
                </a:rPr>
                <a:t> minute</a:t>
              </a:r>
            </a:p>
          </p:txBody>
        </p:sp>
      </p:grpSp>
      <p:pic>
        <p:nvPicPr>
          <p:cNvPr id="2" name="Picture 1">
            <a:extLst>
              <a:ext uri="{FF2B5EF4-FFF2-40B4-BE49-F238E27FC236}">
                <a16:creationId xmlns:a16="http://schemas.microsoft.com/office/drawing/2014/main" id="{96F7F064-4FB9-5FD6-94F5-070DC4A496C7}"/>
              </a:ext>
            </a:extLst>
          </p:cNvPr>
          <p:cNvPicPr>
            <a:picLocks noChangeAspect="1"/>
          </p:cNvPicPr>
          <p:nvPr/>
        </p:nvPicPr>
        <p:blipFill rotWithShape="1">
          <a:blip r:embed="rId2"/>
          <a:srcRect l="7136" t="8343" r="9310"/>
          <a:stretch/>
        </p:blipFill>
        <p:spPr bwMode="auto">
          <a:xfrm>
            <a:off x="8969689" y="1209607"/>
            <a:ext cx="9013513" cy="7210492"/>
          </a:xfrm>
          <a:prstGeom prst="rect">
            <a:avLst/>
          </a:prstGeom>
          <a:ln>
            <a:noFill/>
          </a:ln>
          <a:extLst>
            <a:ext uri="{53640926-AAD7-44D8-BBD7-CCE9431645EC}">
              <a14:shadowObscured xmlns:a14="http://schemas.microsoft.com/office/drawing/2010/main"/>
            </a:ext>
          </a:extLst>
        </p:spPr>
      </p:pic>
      <p:sp>
        <p:nvSpPr>
          <p:cNvPr id="4" name="Rectangle 1">
            <a:extLst>
              <a:ext uri="{FF2B5EF4-FFF2-40B4-BE49-F238E27FC236}">
                <a16:creationId xmlns:a16="http://schemas.microsoft.com/office/drawing/2014/main" id="{46CA4726-2F77-9BB4-F6A4-C9FE150CF2D6}"/>
              </a:ext>
            </a:extLst>
          </p:cNvPr>
          <p:cNvSpPr>
            <a:spLocks noChangeArrowheads="1"/>
          </p:cNvSpPr>
          <p:nvPr/>
        </p:nvSpPr>
        <p:spPr bwMode="auto">
          <a:xfrm rot="10800000" flipV="1">
            <a:off x="609598" y="5275337"/>
            <a:ext cx="7880031"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NG" altLang="en-NG" sz="2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NG" altLang="en-NG" sz="2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The distribution of age groups suggests that </a:t>
            </a:r>
            <a:r>
              <a:rPr kumimoji="0" lang="en-NG" altLang="en-NG" sz="24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chronic conditions become increasingly prevalent with age</a:t>
            </a:r>
            <a:r>
              <a:rPr kumimoji="0" lang="en-NG" altLang="en-NG" sz="2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with significant overlap in gender trends across the lifespan.</a:t>
            </a:r>
            <a:endParaRPr kumimoji="0" lang="en-GB" altLang="en-NG" sz="2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NG" altLang="en-NG" sz="2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NG" altLang="en-NG" sz="24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Seniors</a:t>
            </a:r>
            <a:r>
              <a:rPr kumimoji="0" lang="en-NG" altLang="en-NG" sz="2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represent a critical focus area for healthcare due to their higher population proportion and vulnerability to multiple conditions. </a:t>
            </a:r>
          </a:p>
        </p:txBody>
      </p:sp>
    </p:spTree>
    <p:extLst>
      <p:ext uri="{BB962C8B-B14F-4D97-AF65-F5344CB8AC3E}">
        <p14:creationId xmlns:p14="http://schemas.microsoft.com/office/powerpoint/2010/main" val="3066813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a:extLst>
            <a:ext uri="{FF2B5EF4-FFF2-40B4-BE49-F238E27FC236}">
              <a16:creationId xmlns:a16="http://schemas.microsoft.com/office/drawing/2014/main" id="{EF06D1E2-7A13-0106-1D43-B00992609552}"/>
            </a:ext>
          </a:extLst>
        </p:cNvPr>
        <p:cNvGrpSpPr/>
        <p:nvPr/>
      </p:nvGrpSpPr>
      <p:grpSpPr>
        <a:xfrm>
          <a:off x="0" y="0"/>
          <a:ext cx="0" cy="0"/>
          <a:chOff x="0" y="0"/>
          <a:chExt cx="0" cy="0"/>
        </a:xfrm>
      </p:grpSpPr>
      <p:grpSp>
        <p:nvGrpSpPr>
          <p:cNvPr id="17" name="Group 17">
            <a:extLst>
              <a:ext uri="{FF2B5EF4-FFF2-40B4-BE49-F238E27FC236}">
                <a16:creationId xmlns:a16="http://schemas.microsoft.com/office/drawing/2014/main" id="{91FBB6A8-FEF0-7DF1-E35D-FC777F4D926E}"/>
              </a:ext>
            </a:extLst>
          </p:cNvPr>
          <p:cNvGrpSpPr/>
          <p:nvPr/>
        </p:nvGrpSpPr>
        <p:grpSpPr>
          <a:xfrm>
            <a:off x="304798" y="342900"/>
            <a:ext cx="17678402" cy="8077200"/>
            <a:chOff x="0" y="0"/>
            <a:chExt cx="31821557" cy="11837096"/>
          </a:xfrm>
        </p:grpSpPr>
        <p:sp>
          <p:nvSpPr>
            <p:cNvPr id="18" name="Freeform 18">
              <a:extLst>
                <a:ext uri="{FF2B5EF4-FFF2-40B4-BE49-F238E27FC236}">
                  <a16:creationId xmlns:a16="http://schemas.microsoft.com/office/drawing/2014/main" id="{7035BCBE-DB80-1054-19FF-2F4D31BE9EB6}"/>
                </a:ext>
              </a:extLst>
            </p:cNvPr>
            <p:cNvSpPr/>
            <p:nvPr/>
          </p:nvSpPr>
          <p:spPr>
            <a:xfrm>
              <a:off x="0" y="0"/>
              <a:ext cx="31821558" cy="11837096"/>
            </a:xfrm>
            <a:custGeom>
              <a:avLst/>
              <a:gdLst/>
              <a:ahLst/>
              <a:cxnLst/>
              <a:rect l="l" t="t" r="r" b="b"/>
              <a:pathLst>
                <a:path w="31821558" h="11837096">
                  <a:moveTo>
                    <a:pt x="31697098" y="59690"/>
                  </a:moveTo>
                  <a:cubicBezTo>
                    <a:pt x="31732658" y="59690"/>
                    <a:pt x="31761866" y="88900"/>
                    <a:pt x="31761866" y="124460"/>
                  </a:cubicBezTo>
                  <a:lnTo>
                    <a:pt x="31761866" y="11712635"/>
                  </a:lnTo>
                  <a:cubicBezTo>
                    <a:pt x="31761866" y="11748196"/>
                    <a:pt x="31732658" y="11777406"/>
                    <a:pt x="31697098" y="11777406"/>
                  </a:cubicBezTo>
                  <a:lnTo>
                    <a:pt x="124460" y="11777406"/>
                  </a:lnTo>
                  <a:cubicBezTo>
                    <a:pt x="88900" y="11777406"/>
                    <a:pt x="59690" y="11748196"/>
                    <a:pt x="59690" y="11712635"/>
                  </a:cubicBezTo>
                  <a:lnTo>
                    <a:pt x="59690" y="124460"/>
                  </a:lnTo>
                  <a:cubicBezTo>
                    <a:pt x="59690" y="88900"/>
                    <a:pt x="88900" y="59690"/>
                    <a:pt x="124460" y="59690"/>
                  </a:cubicBezTo>
                  <a:lnTo>
                    <a:pt x="31697098" y="59690"/>
                  </a:lnTo>
                  <a:moveTo>
                    <a:pt x="31697098" y="0"/>
                  </a:moveTo>
                  <a:lnTo>
                    <a:pt x="124460" y="0"/>
                  </a:lnTo>
                  <a:cubicBezTo>
                    <a:pt x="55880" y="0"/>
                    <a:pt x="0" y="55880"/>
                    <a:pt x="0" y="124460"/>
                  </a:cubicBezTo>
                  <a:lnTo>
                    <a:pt x="0" y="11712635"/>
                  </a:lnTo>
                  <a:cubicBezTo>
                    <a:pt x="0" y="11781216"/>
                    <a:pt x="55880" y="11837096"/>
                    <a:pt x="124460" y="11837096"/>
                  </a:cubicBezTo>
                  <a:lnTo>
                    <a:pt x="31697098" y="11837096"/>
                  </a:lnTo>
                  <a:cubicBezTo>
                    <a:pt x="31765677" y="11837096"/>
                    <a:pt x="31821558" y="11781216"/>
                    <a:pt x="31821558" y="11712635"/>
                  </a:cubicBezTo>
                  <a:lnTo>
                    <a:pt x="31821558" y="124460"/>
                  </a:lnTo>
                  <a:cubicBezTo>
                    <a:pt x="31821558" y="55880"/>
                    <a:pt x="31765677" y="0"/>
                    <a:pt x="31697098" y="0"/>
                  </a:cubicBezTo>
                  <a:close/>
                </a:path>
              </a:pathLst>
            </a:custGeom>
            <a:solidFill>
              <a:srgbClr val="FFFFFF"/>
            </a:solidFill>
          </p:spPr>
        </p:sp>
      </p:grpSp>
      <p:grpSp>
        <p:nvGrpSpPr>
          <p:cNvPr id="19" name="Group 19">
            <a:extLst>
              <a:ext uri="{FF2B5EF4-FFF2-40B4-BE49-F238E27FC236}">
                <a16:creationId xmlns:a16="http://schemas.microsoft.com/office/drawing/2014/main" id="{95339254-0FB4-295E-ECB0-C02E8ED0AAF3}"/>
              </a:ext>
            </a:extLst>
          </p:cNvPr>
          <p:cNvGrpSpPr/>
          <p:nvPr/>
        </p:nvGrpSpPr>
        <p:grpSpPr>
          <a:xfrm>
            <a:off x="9997438" y="495300"/>
            <a:ext cx="7449287" cy="2561961"/>
            <a:chOff x="-3" y="-95249"/>
            <a:chExt cx="9932383" cy="3415949"/>
          </a:xfrm>
        </p:grpSpPr>
        <p:sp>
          <p:nvSpPr>
            <p:cNvPr id="20" name="TextBox 20">
              <a:extLst>
                <a:ext uri="{FF2B5EF4-FFF2-40B4-BE49-F238E27FC236}">
                  <a16:creationId xmlns:a16="http://schemas.microsoft.com/office/drawing/2014/main" id="{ECE0AFBF-653F-248D-D97A-206A5D5A01FA}"/>
                </a:ext>
              </a:extLst>
            </p:cNvPr>
            <p:cNvSpPr txBox="1"/>
            <p:nvPr/>
          </p:nvSpPr>
          <p:spPr>
            <a:xfrm>
              <a:off x="0" y="-95249"/>
              <a:ext cx="9932380" cy="566821"/>
            </a:xfrm>
            <a:prstGeom prst="rect">
              <a:avLst/>
            </a:prstGeom>
          </p:spPr>
          <p:txBody>
            <a:bodyPr lIns="0" tIns="0" rIns="0" bIns="0" rtlCol="0" anchor="t">
              <a:spAutoFit/>
            </a:bodyPr>
            <a:lstStyle/>
            <a:p>
              <a:pPr marL="0" lvl="0" indent="0" algn="l">
                <a:lnSpc>
                  <a:spcPts val="3450"/>
                </a:lnSpc>
                <a:spcBef>
                  <a:spcPct val="0"/>
                </a:spcBef>
              </a:pPr>
              <a:r>
                <a:rPr lang="en-US" sz="2300" b="1" u="none" spc="114" dirty="0">
                  <a:solidFill>
                    <a:srgbClr val="FFFFFF"/>
                  </a:solidFill>
                  <a:latin typeface="Horizon"/>
                  <a:ea typeface="Horizon"/>
                  <a:cs typeface="Horizon"/>
                  <a:sym typeface="Horizon"/>
                </a:rPr>
                <a:t>AGE DISTRIBUTION</a:t>
              </a:r>
            </a:p>
          </p:txBody>
        </p:sp>
        <p:sp>
          <p:nvSpPr>
            <p:cNvPr id="21" name="TextBox 21">
              <a:extLst>
                <a:ext uri="{FF2B5EF4-FFF2-40B4-BE49-F238E27FC236}">
                  <a16:creationId xmlns:a16="http://schemas.microsoft.com/office/drawing/2014/main" id="{E2CCEFBF-BAE7-3568-636F-BA24099D3286}"/>
                </a:ext>
              </a:extLst>
            </p:cNvPr>
            <p:cNvSpPr txBox="1"/>
            <p:nvPr/>
          </p:nvSpPr>
          <p:spPr>
            <a:xfrm>
              <a:off x="-3" y="926882"/>
              <a:ext cx="9932380" cy="2393818"/>
            </a:xfrm>
            <a:prstGeom prst="rect">
              <a:avLst/>
            </a:prstGeom>
          </p:spPr>
          <p:txBody>
            <a:bodyPr lIns="0" tIns="0" rIns="0" bIns="0" rtlCol="0" anchor="t">
              <a:spAutoFit/>
            </a:bodyPr>
            <a:lstStyle/>
            <a:p>
              <a:pPr algn="l">
                <a:lnSpc>
                  <a:spcPts val="2800"/>
                </a:lnSpc>
              </a:pPr>
              <a:r>
                <a:rPr lang="en-GB" sz="2400" dirty="0">
                  <a:solidFill>
                    <a:schemeClr val="bg1"/>
                  </a:solidFill>
                </a:rPr>
                <a:t>The analysis explored the relationship between blood groups and six medical conditions: arthritis, asthma, cancer, diabetes, hypertension, and obesity. While no statistically significant association was found (p-value: 0.8783), the data revealed slight trends:</a:t>
              </a:r>
              <a:endParaRPr lang="en-US" sz="2400" dirty="0">
                <a:solidFill>
                  <a:schemeClr val="bg1"/>
                </a:solidFill>
                <a:latin typeface="Agrandir"/>
                <a:ea typeface="Agrandir"/>
                <a:cs typeface="Agrandir"/>
                <a:sym typeface="Agrandir"/>
              </a:endParaRPr>
            </a:p>
          </p:txBody>
        </p:sp>
      </p:grpSp>
      <p:grpSp>
        <p:nvGrpSpPr>
          <p:cNvPr id="23" name="Group 23">
            <a:extLst>
              <a:ext uri="{FF2B5EF4-FFF2-40B4-BE49-F238E27FC236}">
                <a16:creationId xmlns:a16="http://schemas.microsoft.com/office/drawing/2014/main" id="{D1721E9D-5F20-06CD-890F-577E860F74E6}"/>
              </a:ext>
            </a:extLst>
          </p:cNvPr>
          <p:cNvGrpSpPr/>
          <p:nvPr/>
        </p:nvGrpSpPr>
        <p:grpSpPr>
          <a:xfrm>
            <a:off x="762000" y="9109678"/>
            <a:ext cx="2433016" cy="506576"/>
            <a:chOff x="0" y="0"/>
            <a:chExt cx="3244022" cy="675435"/>
          </a:xfrm>
        </p:grpSpPr>
        <p:grpSp>
          <p:nvGrpSpPr>
            <p:cNvPr id="24" name="Group 24">
              <a:extLst>
                <a:ext uri="{FF2B5EF4-FFF2-40B4-BE49-F238E27FC236}">
                  <a16:creationId xmlns:a16="http://schemas.microsoft.com/office/drawing/2014/main" id="{5DBB4D5C-8920-FE40-5DE8-8395DCECCE1A}"/>
                </a:ext>
              </a:extLst>
            </p:cNvPr>
            <p:cNvGrpSpPr/>
            <p:nvPr/>
          </p:nvGrpSpPr>
          <p:grpSpPr>
            <a:xfrm>
              <a:off x="0" y="0"/>
              <a:ext cx="3244022" cy="675435"/>
              <a:chOff x="0" y="0"/>
              <a:chExt cx="4317822" cy="899009"/>
            </a:xfrm>
          </p:grpSpPr>
          <p:sp>
            <p:nvSpPr>
              <p:cNvPr id="25" name="Freeform 25">
                <a:extLst>
                  <a:ext uri="{FF2B5EF4-FFF2-40B4-BE49-F238E27FC236}">
                    <a16:creationId xmlns:a16="http://schemas.microsoft.com/office/drawing/2014/main" id="{1FABB4E2-D817-ABB4-3D84-E8320C8CEB84}"/>
                  </a:ext>
                </a:extLst>
              </p:cNvPr>
              <p:cNvSpPr/>
              <p:nvPr/>
            </p:nvSpPr>
            <p:spPr>
              <a:xfrm>
                <a:off x="0" y="0"/>
                <a:ext cx="4317822" cy="899009"/>
              </a:xfrm>
              <a:custGeom>
                <a:avLst/>
                <a:gdLst/>
                <a:ahLst/>
                <a:cxnLst/>
                <a:rect l="l" t="t" r="r" b="b"/>
                <a:pathLst>
                  <a:path w="4317822" h="899009">
                    <a:moveTo>
                      <a:pt x="4193361" y="899009"/>
                    </a:moveTo>
                    <a:lnTo>
                      <a:pt x="124460" y="899009"/>
                    </a:lnTo>
                    <a:cubicBezTo>
                      <a:pt x="55880" y="899009"/>
                      <a:pt x="0" y="843129"/>
                      <a:pt x="0" y="774549"/>
                    </a:cubicBezTo>
                    <a:lnTo>
                      <a:pt x="0" y="124460"/>
                    </a:lnTo>
                    <a:cubicBezTo>
                      <a:pt x="0" y="55880"/>
                      <a:pt x="55880" y="0"/>
                      <a:pt x="124460" y="0"/>
                    </a:cubicBezTo>
                    <a:lnTo>
                      <a:pt x="4193361" y="0"/>
                    </a:lnTo>
                    <a:cubicBezTo>
                      <a:pt x="4261941" y="0"/>
                      <a:pt x="4317822" y="55880"/>
                      <a:pt x="4317822" y="124460"/>
                    </a:cubicBezTo>
                    <a:lnTo>
                      <a:pt x="4317822" y="774549"/>
                    </a:lnTo>
                    <a:cubicBezTo>
                      <a:pt x="4317822" y="843129"/>
                      <a:pt x="4261941" y="899009"/>
                      <a:pt x="4193361" y="899009"/>
                    </a:cubicBezTo>
                    <a:close/>
                  </a:path>
                </a:pathLst>
              </a:custGeom>
              <a:solidFill>
                <a:srgbClr val="FFFD47"/>
              </a:solidFill>
            </p:spPr>
          </p:sp>
        </p:grpSp>
        <p:sp>
          <p:nvSpPr>
            <p:cNvPr id="26" name="TextBox 26">
              <a:extLst>
                <a:ext uri="{FF2B5EF4-FFF2-40B4-BE49-F238E27FC236}">
                  <a16:creationId xmlns:a16="http://schemas.microsoft.com/office/drawing/2014/main" id="{17CF6AEC-FA21-BC66-5727-476C3D4067C1}"/>
                </a:ext>
              </a:extLst>
            </p:cNvPr>
            <p:cNvSpPr txBox="1"/>
            <p:nvPr/>
          </p:nvSpPr>
          <p:spPr>
            <a:xfrm>
              <a:off x="216625" y="31859"/>
              <a:ext cx="2810769" cy="450979"/>
            </a:xfrm>
            <a:prstGeom prst="rect">
              <a:avLst/>
            </a:prstGeom>
          </p:spPr>
          <p:txBody>
            <a:bodyPr lIns="0" tIns="0" rIns="0" bIns="0" rtlCol="0" anchor="t">
              <a:spAutoFit/>
            </a:bodyPr>
            <a:lstStyle/>
            <a:p>
              <a:pPr marL="0" lvl="0" indent="0" algn="l">
                <a:lnSpc>
                  <a:spcPts val="2800"/>
                </a:lnSpc>
              </a:pPr>
              <a:r>
                <a:rPr lang="en-US" sz="2000" b="1" dirty="0">
                  <a:solidFill>
                    <a:srgbClr val="101010"/>
                  </a:solidFill>
                  <a:latin typeface="Agrandir Bold"/>
                  <a:ea typeface="Agrandir Bold"/>
                  <a:cs typeface="Agrandir Bold"/>
                  <a:sym typeface="Agrandir Bold"/>
                </a:rPr>
                <a:t>Time: </a:t>
              </a:r>
              <a:r>
                <a:rPr lang="en-US" sz="2000" b="1" dirty="0">
                  <a:solidFill>
                    <a:srgbClr val="101010"/>
                  </a:solidFill>
                  <a:latin typeface="Agrandir"/>
                  <a:ea typeface="Agrandir Bold"/>
                  <a:cs typeface="Agrandir Bold"/>
                  <a:sym typeface="Agrandir"/>
                </a:rPr>
                <a:t>1</a:t>
              </a:r>
              <a:r>
                <a:rPr lang="en-US" sz="2000" dirty="0">
                  <a:solidFill>
                    <a:srgbClr val="101010"/>
                  </a:solidFill>
                  <a:latin typeface="Agrandir"/>
                  <a:ea typeface="Agrandir"/>
                  <a:cs typeface="Agrandir"/>
                  <a:sym typeface="Agrandir"/>
                </a:rPr>
                <a:t> minute</a:t>
              </a:r>
            </a:p>
          </p:txBody>
        </p:sp>
      </p:grpSp>
      <p:sp>
        <p:nvSpPr>
          <p:cNvPr id="4" name="Rectangle 1">
            <a:extLst>
              <a:ext uri="{FF2B5EF4-FFF2-40B4-BE49-F238E27FC236}">
                <a16:creationId xmlns:a16="http://schemas.microsoft.com/office/drawing/2014/main" id="{3D0A7988-A43B-59E8-7EB9-D87C254613CF}"/>
              </a:ext>
            </a:extLst>
          </p:cNvPr>
          <p:cNvSpPr>
            <a:spLocks noChangeArrowheads="1"/>
          </p:cNvSpPr>
          <p:nvPr/>
        </p:nvSpPr>
        <p:spPr bwMode="auto">
          <a:xfrm rot="10800000" flipV="1">
            <a:off x="10060668" y="6330801"/>
            <a:ext cx="7449284" cy="41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a:lnSpc>
                <a:spcPct val="115000"/>
              </a:lnSpc>
              <a:spcAft>
                <a:spcPts val="1000"/>
              </a:spcAft>
              <a:buSzPts val="1000"/>
              <a:buFont typeface="+mj-lt"/>
              <a:buAutoNum type="arabicPeriod"/>
              <a:tabLst>
                <a:tab pos="457200" algn="l"/>
              </a:tabLst>
            </a:pPr>
            <a:endParaRPr lang="en-NG" sz="2000"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endParaRPr>
          </a:p>
        </p:txBody>
      </p:sp>
      <p:pic>
        <p:nvPicPr>
          <p:cNvPr id="3" name="Picture 2">
            <a:extLst>
              <a:ext uri="{FF2B5EF4-FFF2-40B4-BE49-F238E27FC236}">
                <a16:creationId xmlns:a16="http://schemas.microsoft.com/office/drawing/2014/main" id="{62142C58-776F-0A84-0516-6807ACF87471}"/>
              </a:ext>
            </a:extLst>
          </p:cNvPr>
          <p:cNvPicPr>
            <a:picLocks noChangeAspect="1"/>
          </p:cNvPicPr>
          <p:nvPr/>
        </p:nvPicPr>
        <p:blipFill>
          <a:blip r:embed="rId2"/>
          <a:stretch>
            <a:fillRect/>
          </a:stretch>
        </p:blipFill>
        <p:spPr>
          <a:xfrm>
            <a:off x="259078" y="341387"/>
            <a:ext cx="9692640" cy="8077200"/>
          </a:xfrm>
          <a:prstGeom prst="rect">
            <a:avLst/>
          </a:prstGeom>
        </p:spPr>
      </p:pic>
      <p:sp>
        <p:nvSpPr>
          <p:cNvPr id="6" name="TextBox 5">
            <a:extLst>
              <a:ext uri="{FF2B5EF4-FFF2-40B4-BE49-F238E27FC236}">
                <a16:creationId xmlns:a16="http://schemas.microsoft.com/office/drawing/2014/main" id="{4A9947A0-9FD2-1D7E-CF9E-C110B0CB16C1}"/>
              </a:ext>
            </a:extLst>
          </p:cNvPr>
          <p:cNvSpPr txBox="1"/>
          <p:nvPr/>
        </p:nvSpPr>
        <p:spPr>
          <a:xfrm>
            <a:off x="10166944" y="3543528"/>
            <a:ext cx="7236732" cy="4390304"/>
          </a:xfrm>
          <a:prstGeom prst="rect">
            <a:avLst/>
          </a:prstGeom>
          <a:noFill/>
        </p:spPr>
        <p:txBody>
          <a:bodyPr wrap="square">
            <a:spAutoFit/>
          </a:bodyPr>
          <a:lstStyle/>
          <a:p>
            <a:pPr marL="342900" lvl="0" indent="-342900">
              <a:lnSpc>
                <a:spcPct val="115000"/>
              </a:lnSpc>
              <a:spcAft>
                <a:spcPts val="1000"/>
              </a:spcAft>
              <a:buSzPts val="1000"/>
              <a:buFont typeface="+mj-lt"/>
              <a:buAutoNum type="arabicPeriod"/>
              <a:tabLst>
                <a:tab pos="457200" algn="l"/>
              </a:tabLst>
            </a:pPr>
            <a:r>
              <a:rPr lang="en-NG" sz="2000" b="1"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Blood Group O+</a:t>
            </a:r>
            <a:r>
              <a:rPr lang="en-NG" sz="2000"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 is slightly more represented in conditions like arthritis (13.64%) and asthma (13.29%).</a:t>
            </a:r>
          </a:p>
          <a:p>
            <a:pPr marL="342900" lvl="0" indent="-342900">
              <a:lnSpc>
                <a:spcPct val="115000"/>
              </a:lnSpc>
              <a:spcAft>
                <a:spcPts val="1000"/>
              </a:spcAft>
              <a:buSzPts val="1000"/>
              <a:buFont typeface="+mj-lt"/>
              <a:buAutoNum type="arabicPeriod"/>
              <a:tabLst>
                <a:tab pos="457200" algn="l"/>
              </a:tabLst>
            </a:pPr>
            <a:r>
              <a:rPr lang="en-NG" sz="2000" b="1"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Blood Group AB-</a:t>
            </a:r>
            <a:r>
              <a:rPr lang="en-NG" sz="2000"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 shows higher percentages in obesity (13.94%) and hypertension (13.33%).</a:t>
            </a:r>
          </a:p>
          <a:p>
            <a:pPr marL="342900" lvl="0" indent="-342900">
              <a:lnSpc>
                <a:spcPct val="115000"/>
              </a:lnSpc>
              <a:spcAft>
                <a:spcPts val="1000"/>
              </a:spcAft>
              <a:buSzPts val="1000"/>
              <a:buFont typeface="+mj-lt"/>
              <a:buAutoNum type="arabicPeriod"/>
              <a:tabLst>
                <a:tab pos="457200" algn="l"/>
              </a:tabLst>
            </a:pPr>
            <a:r>
              <a:rPr lang="en-NG" sz="2000" b="1"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Blood Group B-</a:t>
            </a:r>
            <a:r>
              <a:rPr lang="en-NG" sz="2000"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 has a notable presence in diabetes (13.62%) but a lower percentage in arthritis (11.27%).</a:t>
            </a:r>
          </a:p>
          <a:p>
            <a:pPr>
              <a:lnSpc>
                <a:spcPct val="150000"/>
              </a:lnSpc>
              <a:spcAft>
                <a:spcPts val="1000"/>
              </a:spcAft>
            </a:pPr>
            <a:r>
              <a:rPr lang="en-US" sz="2000"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These patterns align with earlier gender-specific findings, such as the higher prevalence of asthma and cancer in females (linked to O+ and AB- groups) and arthritis and hypertension in males (associated with O+ and B+ groups).</a:t>
            </a:r>
            <a:endParaRPr lang="en-NG" sz="2000"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endParaRPr>
          </a:p>
        </p:txBody>
      </p:sp>
    </p:spTree>
    <p:extLst>
      <p:ext uri="{BB962C8B-B14F-4D97-AF65-F5344CB8AC3E}">
        <p14:creationId xmlns:p14="http://schemas.microsoft.com/office/powerpoint/2010/main" val="2623488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grpSp>
        <p:nvGrpSpPr>
          <p:cNvPr id="2" name="Group 2"/>
          <p:cNvGrpSpPr/>
          <p:nvPr/>
        </p:nvGrpSpPr>
        <p:grpSpPr>
          <a:xfrm>
            <a:off x="2736967" y="3274156"/>
            <a:ext cx="12814067" cy="4680306"/>
            <a:chOff x="0" y="0"/>
            <a:chExt cx="17085423" cy="6240408"/>
          </a:xfrm>
        </p:grpSpPr>
        <p:sp>
          <p:nvSpPr>
            <p:cNvPr id="3" name="TextBox 3"/>
            <p:cNvSpPr txBox="1"/>
            <p:nvPr/>
          </p:nvSpPr>
          <p:spPr>
            <a:xfrm>
              <a:off x="0" y="-19050"/>
              <a:ext cx="17085423" cy="4883543"/>
            </a:xfrm>
            <a:prstGeom prst="rect">
              <a:avLst/>
            </a:prstGeom>
          </p:spPr>
          <p:txBody>
            <a:bodyPr lIns="0" tIns="0" rIns="0" bIns="0" rtlCol="0" anchor="t">
              <a:spAutoFit/>
            </a:bodyPr>
            <a:lstStyle/>
            <a:p>
              <a:pPr algn="ctr">
                <a:lnSpc>
                  <a:spcPts val="13749"/>
                </a:lnSpc>
              </a:pPr>
              <a:r>
                <a:rPr lang="en-US" sz="12499" b="1">
                  <a:solidFill>
                    <a:srgbClr val="FFFFFF"/>
                  </a:solidFill>
                  <a:latin typeface="Horizon"/>
                  <a:ea typeface="Horizon"/>
                  <a:cs typeface="Horizon"/>
                  <a:sym typeface="Horizon"/>
                </a:rPr>
                <a:t>LET'S BEGIN!</a:t>
              </a:r>
            </a:p>
          </p:txBody>
        </p:sp>
        <p:sp>
          <p:nvSpPr>
            <p:cNvPr id="4" name="TextBox 4"/>
            <p:cNvSpPr txBox="1"/>
            <p:nvPr/>
          </p:nvSpPr>
          <p:spPr>
            <a:xfrm>
              <a:off x="0" y="5615910"/>
              <a:ext cx="17085423" cy="624498"/>
            </a:xfrm>
            <a:prstGeom prst="rect">
              <a:avLst/>
            </a:prstGeom>
          </p:spPr>
          <p:txBody>
            <a:bodyPr lIns="0" tIns="0" rIns="0" bIns="0" rtlCol="0" anchor="t">
              <a:spAutoFit/>
            </a:bodyPr>
            <a:lstStyle/>
            <a:p>
              <a:pPr marL="0" lvl="0" indent="0" algn="ctr">
                <a:lnSpc>
                  <a:spcPts val="3500"/>
                </a:lnSpc>
                <a:spcBef>
                  <a:spcPct val="0"/>
                </a:spcBef>
              </a:pPr>
              <a:r>
                <a:rPr lang="en-US" sz="2500" b="1">
                  <a:solidFill>
                    <a:srgbClr val="FFFD47"/>
                  </a:solidFill>
                  <a:latin typeface="Agrandir Bold"/>
                  <a:ea typeface="Agrandir Bold"/>
                  <a:cs typeface="Agrandir Bold"/>
                  <a:sym typeface="Agrandir Bold"/>
                </a:rPr>
                <a:t>Are you ready?</a:t>
              </a:r>
            </a:p>
          </p:txBody>
        </p:sp>
      </p:grpSp>
      <p:sp>
        <p:nvSpPr>
          <p:cNvPr id="5" name="TextBox 5"/>
          <p:cNvSpPr txBox="1"/>
          <p:nvPr/>
        </p:nvSpPr>
        <p:spPr>
          <a:xfrm>
            <a:off x="13326257" y="952500"/>
            <a:ext cx="3933043" cy="438150"/>
          </a:xfrm>
          <a:prstGeom prst="rect">
            <a:avLst/>
          </a:prstGeom>
        </p:spPr>
        <p:txBody>
          <a:bodyPr lIns="0" tIns="0" rIns="0" bIns="0" rtlCol="0" anchor="t">
            <a:spAutoFit/>
          </a:bodyPr>
          <a:lstStyle/>
          <a:p>
            <a:pPr marL="0" lvl="0" indent="0" algn="r">
              <a:lnSpc>
                <a:spcPts val="2879"/>
              </a:lnSpc>
            </a:pPr>
            <a:r>
              <a:rPr lang="en-US" sz="2400" dirty="0">
                <a:solidFill>
                  <a:srgbClr val="FFFFFF"/>
                </a:solidFill>
                <a:latin typeface="Agrandir"/>
                <a:ea typeface="Agrandir"/>
                <a:cs typeface="Agrandir"/>
                <a:sym typeface="Agrandir"/>
              </a:rPr>
              <a:t>November 24,</a:t>
            </a:r>
            <a:r>
              <a:rPr lang="en-US" sz="2400" u="none" dirty="0">
                <a:solidFill>
                  <a:srgbClr val="FFFFFF"/>
                </a:solidFill>
                <a:latin typeface="Agrandir"/>
                <a:ea typeface="Agrandir"/>
                <a:cs typeface="Agrandir"/>
                <a:sym typeface="Agrandir"/>
              </a:rPr>
              <a:t> 2024</a:t>
            </a:r>
          </a:p>
        </p:txBody>
      </p:sp>
      <p:sp>
        <p:nvSpPr>
          <p:cNvPr id="6" name="TextBox 6"/>
          <p:cNvSpPr txBox="1"/>
          <p:nvPr/>
        </p:nvSpPr>
        <p:spPr>
          <a:xfrm>
            <a:off x="1028700" y="952500"/>
            <a:ext cx="3933043" cy="438150"/>
          </a:xfrm>
          <a:prstGeom prst="rect">
            <a:avLst/>
          </a:prstGeom>
        </p:spPr>
        <p:txBody>
          <a:bodyPr lIns="0" tIns="0" rIns="0" bIns="0" rtlCol="0" anchor="t">
            <a:spAutoFit/>
          </a:bodyPr>
          <a:lstStyle/>
          <a:p>
            <a:pPr marL="0" lvl="0" indent="0" algn="l">
              <a:lnSpc>
                <a:spcPts val="2879"/>
              </a:lnSpc>
            </a:pPr>
            <a:r>
              <a:rPr lang="en-US" sz="2400" dirty="0">
                <a:solidFill>
                  <a:srgbClr val="FFFFFF"/>
                </a:solidFill>
                <a:latin typeface="Agrandir"/>
                <a:ea typeface="Agrandir"/>
                <a:cs typeface="Agrandir"/>
                <a:sym typeface="Agrandir"/>
              </a:rPr>
              <a:t>DAELITE Compa</a:t>
            </a:r>
            <a:r>
              <a:rPr lang="en-US" sz="2400" u="none" dirty="0">
                <a:solidFill>
                  <a:srgbClr val="FFFFFF"/>
                </a:solidFill>
                <a:latin typeface="Agrandir"/>
                <a:ea typeface="Agrandir"/>
                <a:cs typeface="Agrandir"/>
                <a:sym typeface="Agrandir"/>
              </a:rPr>
              <a:t>ny</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t="-24807" b="-39661"/>
          </a:stretch>
        </a:blipFill>
      </a:spPr>
      <a:bodyPr/>
      <a:lst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306</TotalTime>
  <Words>2083</Words>
  <Application>Microsoft Office PowerPoint</Application>
  <PresentationFormat>Custom</PresentationFormat>
  <Paragraphs>176</Paragraphs>
  <Slides>22</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Agrandir</vt:lpstr>
      <vt:lpstr>Agrandir Bold</vt:lpstr>
      <vt:lpstr>Times New Roman</vt:lpstr>
      <vt:lpstr>Cambria</vt:lpstr>
      <vt:lpstr>Horizon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Dark Mode Competitive Analysis Brainstorm Presentation</dc:title>
  <cp:lastModifiedBy>hephzibah otuene</cp:lastModifiedBy>
  <cp:revision>12</cp:revision>
  <cp:lastPrinted>2024-11-24T15:29:37Z</cp:lastPrinted>
  <dcterms:created xsi:type="dcterms:W3CDTF">2006-08-16T00:00:00Z</dcterms:created>
  <dcterms:modified xsi:type="dcterms:W3CDTF">2024-11-24T16:37:06Z</dcterms:modified>
  <dc:identifier>DAGXYlQABKU</dc:identifier>
</cp:coreProperties>
</file>